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Roboto"/>
      <p:regular r:id="rId26"/>
      <p:bold r:id="rId27"/>
      <p:italic r:id="rId28"/>
      <p:boldItalic r:id="rId29"/>
    </p:embeddedFont>
    <p:embeddedFont>
      <p:font typeface="Nunit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Busenur Ere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Roboto-regular.fntdata"/><Relationship Id="rId25" Type="http://schemas.openxmlformats.org/officeDocument/2006/relationships/slide" Target="slides/slide19.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Nunito-bold.fntdata"/><Relationship Id="rId30" Type="http://schemas.openxmlformats.org/officeDocument/2006/relationships/font" Target="fonts/Nunito-regular.fntdata"/><Relationship Id="rId11" Type="http://schemas.openxmlformats.org/officeDocument/2006/relationships/slide" Target="slides/slide5.xml"/><Relationship Id="rId33" Type="http://schemas.openxmlformats.org/officeDocument/2006/relationships/font" Target="fonts/Nunito-boldItalic.fntdata"/><Relationship Id="rId10" Type="http://schemas.openxmlformats.org/officeDocument/2006/relationships/slide" Target="slides/slide4.xml"/><Relationship Id="rId32" Type="http://schemas.openxmlformats.org/officeDocument/2006/relationships/font" Target="fonts/Nunito-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9-04T14:42:38.727">
    <p:pos x="432" y="1469"/>
    <p:text>Tüm tahminleri aldıktan sonra gruplardan öyle cevapları açalım her grup en az 3 tahminde bulunsun</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5-09-04T14:42:38.727">
    <p:pos x="432" y="1469"/>
    <p:text>Tüm tahminleri aldıktan sonra gruplardan öyle cevapları açalım her grup en az 3 tahminde bulunsun</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5-09-04T14:42:38.727">
    <p:pos x="432" y="1469"/>
    <p:text>Tüm tahminleri aldıktan sonra gruplardan öyle cevapları açalım her grup en az 3 tahminde bulunsun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7ba4c95a3a_0_6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7ba4c95a3a_0_6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7ba4c95a3a_0_6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7ba4c95a3a_0_6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65326d4c1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65326d4c1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65326d4c19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65326d4c1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65326d4c19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365326d4c19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65326d4c19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365326d4c19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65326d4c19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365326d4c19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65326d4c19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365326d4c19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65326d4c19_1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365326d4c19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65326d4c19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365326d4c19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7ba4c95a3a_0_6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7ba4c95a3a_0_6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7ba4c95a3a_0_6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7ba4c95a3a_0_6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7ba4c95a3a_0_6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7ba4c95a3a_0_6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7ba4c95a3a_0_6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7ba4c95a3a_0_6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7ba4c95a3a_0_6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7ba4c95a3a_0_6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7ba4c95a3a_0_6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7ba4c95a3a_0_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7ba4c95a3a_0_6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7ba4c95a3a_0_6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7ba4c95a3a_0_6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7ba4c95a3a_0_6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t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comments" Target="../comments/comment1.xml"/><Relationship Id="rId4" Type="http://schemas.openxmlformats.org/officeDocument/2006/relationships/image" Target="../media/image11.png"/><Relationship Id="rId5"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comments" Target="../comments/comment2.xml"/><Relationship Id="rId4" Type="http://schemas.openxmlformats.org/officeDocument/2006/relationships/image" Target="../media/image13.png"/><Relationship Id="rId5"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comments" Target="../comments/comment3.xml"/><Relationship Id="rId4" Type="http://schemas.openxmlformats.org/officeDocument/2006/relationships/image" Target="../media/image14.png"/><Relationship Id="rId5"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378150" y="536329"/>
            <a:ext cx="8387700" cy="4000500"/>
          </a:xfrm>
          <a:prstGeom prst="rect">
            <a:avLst/>
          </a:prstGeom>
        </p:spPr>
        <p:txBody>
          <a:bodyPr anchorCtr="0" anchor="ctr" bIns="91425" lIns="91425" spcFirstLastPara="1" rIns="91425" wrap="square" tIns="91425">
            <a:normAutofit/>
          </a:bodyPr>
          <a:lstStyle/>
          <a:p>
            <a:pPr indent="0" lvl="0" marL="0" rtl="0" algn="ctr">
              <a:lnSpc>
                <a:spcPct val="115000"/>
              </a:lnSpc>
              <a:spcBef>
                <a:spcPts val="1400"/>
              </a:spcBef>
              <a:spcAft>
                <a:spcPts val="400"/>
              </a:spcAft>
              <a:buNone/>
            </a:pPr>
            <a:r>
              <a:rPr b="1" lang="tr" sz="3600">
                <a:solidFill>
                  <a:srgbClr val="A61C00"/>
                </a:solidFill>
              </a:rPr>
              <a:t>AFET ÇANTAMI HAZIRLIYORUM!</a:t>
            </a:r>
            <a:br>
              <a:rPr b="1" lang="tr" sz="3600">
                <a:solidFill>
                  <a:srgbClr val="A61C00"/>
                </a:solidFill>
              </a:rPr>
            </a:br>
            <a:r>
              <a:rPr b="1" lang="tr" sz="3600">
                <a:solidFill>
                  <a:srgbClr val="A61C00"/>
                </a:solidFill>
              </a:rPr>
              <a:t>"Hangisi Doğru?" </a:t>
            </a:r>
            <a:endParaRPr sz="6100"/>
          </a:p>
        </p:txBody>
      </p:sp>
      <p:pic>
        <p:nvPicPr>
          <p:cNvPr id="129" name="Google Shape;129;p13" title="güvenli gelecek projesi 2. saha.png"/>
          <p:cNvPicPr preferRelativeResize="0"/>
          <p:nvPr/>
        </p:nvPicPr>
        <p:blipFill rotWithShape="1">
          <a:blip r:embed="rId3">
            <a:alphaModFix/>
          </a:blip>
          <a:srcRect b="81702" l="3301" r="2624" t="0"/>
          <a:stretch/>
        </p:blipFill>
        <p:spPr>
          <a:xfrm>
            <a:off x="2214425" y="608875"/>
            <a:ext cx="5062975" cy="1230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2"/>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marR="0" rtl="0" algn="l">
              <a:lnSpc>
                <a:spcPct val="115000"/>
              </a:lnSpc>
              <a:spcBef>
                <a:spcPts val="1200"/>
              </a:spcBef>
              <a:spcAft>
                <a:spcPts val="1200"/>
              </a:spcAft>
              <a:buNone/>
            </a:pPr>
            <a:r>
              <a:rPr b="1" lang="tr" sz="1850">
                <a:solidFill>
                  <a:srgbClr val="444746"/>
                </a:solidFill>
                <a:highlight>
                  <a:srgbClr val="FFFFFF"/>
                </a:highlight>
                <a:latin typeface="Roboto"/>
                <a:ea typeface="Roboto"/>
                <a:cs typeface="Roboto"/>
                <a:sym typeface="Roboto"/>
              </a:rPr>
              <a:t>Soru 5:</a:t>
            </a:r>
            <a:r>
              <a:rPr lang="tr" sz="1850">
                <a:solidFill>
                  <a:srgbClr val="444746"/>
                </a:solidFill>
                <a:highlight>
                  <a:srgbClr val="FFFFFF"/>
                </a:highlight>
                <a:latin typeface="Roboto"/>
                <a:ea typeface="Roboto"/>
                <a:cs typeface="Roboto"/>
                <a:sym typeface="Roboto"/>
              </a:rPr>
              <a:t> Acil durumlarda neden nakit para tercih edilir?</a:t>
            </a:r>
            <a:endParaRPr sz="1850">
              <a:solidFill>
                <a:srgbClr val="444746"/>
              </a:solidFill>
              <a:highlight>
                <a:srgbClr val="FFFFFF"/>
              </a:highlight>
              <a:latin typeface="Roboto"/>
              <a:ea typeface="Roboto"/>
              <a:cs typeface="Roboto"/>
              <a:sym typeface="Roboto"/>
            </a:endParaRPr>
          </a:p>
        </p:txBody>
      </p:sp>
      <p:sp>
        <p:nvSpPr>
          <p:cNvPr id="197" name="Google Shape;197;p22"/>
          <p:cNvSpPr txBox="1"/>
          <p:nvPr>
            <p:ph idx="1" type="body"/>
          </p:nvPr>
        </p:nvSpPr>
        <p:spPr>
          <a:xfrm>
            <a:off x="819150" y="1630240"/>
            <a:ext cx="7505700" cy="2448000"/>
          </a:xfrm>
          <a:prstGeom prst="rect">
            <a:avLst/>
          </a:prstGeom>
        </p:spPr>
        <p:txBody>
          <a:bodyPr anchorCtr="0" anchor="t" bIns="91425" lIns="91425" spcFirstLastPara="1" rIns="91425" wrap="square" tIns="91425">
            <a:normAutofit/>
          </a:bodyPr>
          <a:lstStyle/>
          <a:p>
            <a:pPr indent="0" lvl="0" marL="0" marR="0" rtl="0" algn="l">
              <a:lnSpc>
                <a:spcPct val="115000"/>
              </a:lnSpc>
              <a:spcBef>
                <a:spcPts val="1200"/>
              </a:spcBef>
              <a:spcAft>
                <a:spcPts val="1200"/>
              </a:spcAft>
              <a:buNone/>
            </a:pPr>
            <a:r>
              <a:rPr lang="tr" sz="1850">
                <a:solidFill>
                  <a:srgbClr val="444746"/>
                </a:solidFill>
                <a:highlight>
                  <a:srgbClr val="FFFFFF"/>
                </a:highlight>
                <a:latin typeface="Roboto"/>
                <a:ea typeface="Roboto"/>
                <a:cs typeface="Roboto"/>
                <a:sym typeface="Roboto"/>
              </a:rPr>
              <a:t>A) Daha hafif olduğu için</a:t>
            </a:r>
            <a:br>
              <a:rPr lang="tr" sz="1850">
                <a:solidFill>
                  <a:srgbClr val="444746"/>
                </a:solidFill>
                <a:highlight>
                  <a:srgbClr val="FFFFFF"/>
                </a:highlight>
                <a:latin typeface="Roboto"/>
                <a:ea typeface="Roboto"/>
                <a:cs typeface="Roboto"/>
                <a:sym typeface="Roboto"/>
              </a:rPr>
            </a:br>
            <a:r>
              <a:rPr lang="tr" sz="1850">
                <a:solidFill>
                  <a:srgbClr val="444746"/>
                </a:solidFill>
                <a:highlight>
                  <a:srgbClr val="FFFFFF"/>
                </a:highlight>
                <a:latin typeface="Roboto"/>
                <a:ea typeface="Roboto"/>
                <a:cs typeface="Roboto"/>
                <a:sym typeface="Roboto"/>
              </a:rPr>
              <a:t>B) ATM'ler çalışmayabileceği için</a:t>
            </a:r>
            <a:br>
              <a:rPr lang="tr" sz="1850">
                <a:solidFill>
                  <a:srgbClr val="444746"/>
                </a:solidFill>
                <a:highlight>
                  <a:srgbClr val="FFFFFF"/>
                </a:highlight>
                <a:latin typeface="Roboto"/>
                <a:ea typeface="Roboto"/>
                <a:cs typeface="Roboto"/>
                <a:sym typeface="Roboto"/>
              </a:rPr>
            </a:br>
            <a:r>
              <a:rPr lang="tr" sz="1850">
                <a:solidFill>
                  <a:srgbClr val="444746"/>
                </a:solidFill>
                <a:highlight>
                  <a:srgbClr val="FFFFFF"/>
                </a:highlight>
                <a:latin typeface="Roboto"/>
                <a:ea typeface="Roboto"/>
                <a:cs typeface="Roboto"/>
                <a:sym typeface="Roboto"/>
              </a:rPr>
              <a:t>C) Kredi kartı pahalı olduğu için</a:t>
            </a:r>
            <a:br>
              <a:rPr lang="tr" sz="1850">
                <a:solidFill>
                  <a:srgbClr val="444746"/>
                </a:solidFill>
                <a:highlight>
                  <a:srgbClr val="FFFFFF"/>
                </a:highlight>
                <a:latin typeface="Roboto"/>
                <a:ea typeface="Roboto"/>
                <a:cs typeface="Roboto"/>
                <a:sym typeface="Roboto"/>
              </a:rPr>
            </a:br>
            <a:r>
              <a:rPr lang="tr" sz="1850">
                <a:solidFill>
                  <a:srgbClr val="444746"/>
                </a:solidFill>
                <a:highlight>
                  <a:srgbClr val="FFFFFF"/>
                </a:highlight>
                <a:latin typeface="Roboto"/>
                <a:ea typeface="Roboto"/>
                <a:cs typeface="Roboto"/>
                <a:sym typeface="Roboto"/>
              </a:rPr>
              <a:t>D) Daha kolay harcanabileceği için</a:t>
            </a:r>
            <a:endParaRPr sz="1850">
              <a:solidFill>
                <a:srgbClr val="444746"/>
              </a:solidFill>
              <a:highlight>
                <a:srgbClr val="FFFFFF"/>
              </a:highlight>
              <a:latin typeface="Roboto"/>
              <a:ea typeface="Roboto"/>
              <a:cs typeface="Roboto"/>
              <a:sym typeface="Roboto"/>
            </a:endParaRPr>
          </a:p>
        </p:txBody>
      </p:sp>
      <p:pic>
        <p:nvPicPr>
          <p:cNvPr id="198" name="Google Shape;198;p22" title="güvenli gelecek projesi 2. saha.png"/>
          <p:cNvPicPr preferRelativeResize="0"/>
          <p:nvPr/>
        </p:nvPicPr>
        <p:blipFill rotWithShape="1">
          <a:blip r:embed="rId3">
            <a:alphaModFix/>
          </a:blip>
          <a:srcRect b="81702" l="3301" r="2624" t="0"/>
          <a:stretch/>
        </p:blipFill>
        <p:spPr>
          <a:xfrm>
            <a:off x="1902375" y="3678875"/>
            <a:ext cx="5062975" cy="1230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3"/>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DOĞRU CEVAP: B</a:t>
            </a:r>
            <a:endParaRPr/>
          </a:p>
        </p:txBody>
      </p:sp>
      <p:sp>
        <p:nvSpPr>
          <p:cNvPr id="204" name="Google Shape;204;p23"/>
          <p:cNvSpPr txBox="1"/>
          <p:nvPr>
            <p:ph idx="1" type="body"/>
          </p:nvPr>
        </p:nvSpPr>
        <p:spPr>
          <a:xfrm>
            <a:off x="3789475" y="1990725"/>
            <a:ext cx="5249100" cy="24480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tr" sz="2150">
                <a:solidFill>
                  <a:srgbClr val="444746"/>
                </a:solidFill>
                <a:highlight>
                  <a:srgbClr val="FFFFFF"/>
                </a:highlight>
                <a:latin typeface="Roboto"/>
                <a:ea typeface="Roboto"/>
                <a:cs typeface="Roboto"/>
                <a:sym typeface="Roboto"/>
              </a:rPr>
              <a:t>ATM'ler çalışmayabileceği için</a:t>
            </a:r>
            <a:br>
              <a:rPr lang="tr" sz="2150">
                <a:solidFill>
                  <a:srgbClr val="444746"/>
                </a:solidFill>
                <a:highlight>
                  <a:srgbClr val="FFFFFF"/>
                </a:highlight>
                <a:latin typeface="Roboto"/>
                <a:ea typeface="Roboto"/>
                <a:cs typeface="Roboto"/>
                <a:sym typeface="Roboto"/>
              </a:rPr>
            </a:br>
            <a:r>
              <a:rPr lang="tr" sz="2150">
                <a:solidFill>
                  <a:srgbClr val="444746"/>
                </a:solidFill>
                <a:highlight>
                  <a:srgbClr val="FFFFFF"/>
                </a:highlight>
                <a:latin typeface="Roboto"/>
                <a:ea typeface="Roboto"/>
                <a:cs typeface="Roboto"/>
                <a:sym typeface="Roboto"/>
              </a:rPr>
              <a:t>-Nakit para küçük banknotlar halinde alınmalı çünkü para üstü alınamama durumu olabilir.</a:t>
            </a:r>
            <a:endParaRPr sz="2650">
              <a:solidFill>
                <a:srgbClr val="444746"/>
              </a:solidFill>
              <a:highlight>
                <a:srgbClr val="FFFFFF"/>
              </a:highlight>
              <a:latin typeface="Roboto"/>
              <a:ea typeface="Roboto"/>
              <a:cs typeface="Roboto"/>
              <a:sym typeface="Roboto"/>
            </a:endParaRPr>
          </a:p>
          <a:p>
            <a:pPr indent="0" lvl="0" marL="0" rtl="0" algn="l">
              <a:spcBef>
                <a:spcPts val="1200"/>
              </a:spcBef>
              <a:spcAft>
                <a:spcPts val="1200"/>
              </a:spcAft>
              <a:buNone/>
            </a:pPr>
            <a:r>
              <a:t/>
            </a:r>
            <a:endParaRPr sz="900"/>
          </a:p>
        </p:txBody>
      </p:sp>
      <p:pic>
        <p:nvPicPr>
          <p:cNvPr id="205" name="Google Shape;205;p23"/>
          <p:cNvPicPr preferRelativeResize="0"/>
          <p:nvPr/>
        </p:nvPicPr>
        <p:blipFill>
          <a:blip r:embed="rId3">
            <a:alphaModFix/>
          </a:blip>
          <a:stretch>
            <a:fillRect/>
          </a:stretch>
        </p:blipFill>
        <p:spPr>
          <a:xfrm>
            <a:off x="489150" y="1782750"/>
            <a:ext cx="2258750" cy="2073950"/>
          </a:xfrm>
          <a:prstGeom prst="rect">
            <a:avLst/>
          </a:prstGeom>
          <a:noFill/>
          <a:ln>
            <a:noFill/>
          </a:ln>
        </p:spPr>
      </p:pic>
      <p:pic>
        <p:nvPicPr>
          <p:cNvPr id="206" name="Google Shape;206;p23" title="güvenli gelecek projesi 2. saha.png"/>
          <p:cNvPicPr preferRelativeResize="0"/>
          <p:nvPr/>
        </p:nvPicPr>
        <p:blipFill rotWithShape="1">
          <a:blip r:embed="rId4">
            <a:alphaModFix/>
          </a:blip>
          <a:srcRect b="81702" l="3301" r="2624" t="0"/>
          <a:stretch/>
        </p:blipFill>
        <p:spPr>
          <a:xfrm>
            <a:off x="1902375" y="3678875"/>
            <a:ext cx="5062975" cy="1230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4"/>
          <p:cNvSpPr txBox="1"/>
          <p:nvPr>
            <p:ph type="ctrTitle"/>
          </p:nvPr>
        </p:nvSpPr>
        <p:spPr>
          <a:xfrm>
            <a:off x="378150" y="536329"/>
            <a:ext cx="8387700" cy="4000500"/>
          </a:xfrm>
          <a:prstGeom prst="rect">
            <a:avLst/>
          </a:prstGeom>
        </p:spPr>
        <p:txBody>
          <a:bodyPr anchorCtr="0" anchor="ctr" bIns="91425" lIns="91425" spcFirstLastPara="1" rIns="91425" wrap="square" tIns="91425">
            <a:normAutofit/>
          </a:bodyPr>
          <a:lstStyle/>
          <a:p>
            <a:pPr indent="0" lvl="0" marL="0" rtl="0" algn="ctr">
              <a:lnSpc>
                <a:spcPct val="115000"/>
              </a:lnSpc>
              <a:spcBef>
                <a:spcPts val="1400"/>
              </a:spcBef>
              <a:spcAft>
                <a:spcPts val="400"/>
              </a:spcAft>
              <a:buNone/>
            </a:pPr>
            <a:r>
              <a:rPr b="1" lang="tr" sz="3600">
                <a:solidFill>
                  <a:srgbClr val="A61C00"/>
                </a:solidFill>
              </a:rPr>
              <a:t>AFET ÇANTAMI HAZIRLIYORUM!</a:t>
            </a:r>
            <a:br>
              <a:rPr b="1" lang="tr" sz="3600">
                <a:solidFill>
                  <a:srgbClr val="A61C00"/>
                </a:solidFill>
              </a:rPr>
            </a:br>
            <a:r>
              <a:rPr b="1" lang="tr" sz="3600">
                <a:solidFill>
                  <a:srgbClr val="A61C00"/>
                </a:solidFill>
              </a:rPr>
              <a:t>"Kendi Afet Çantanı Oluştur" </a:t>
            </a:r>
            <a:endParaRPr sz="6100"/>
          </a:p>
        </p:txBody>
      </p:sp>
      <p:pic>
        <p:nvPicPr>
          <p:cNvPr id="212" name="Google Shape;212;p24" title="güvenli gelecek projesi 2. saha.png"/>
          <p:cNvPicPr preferRelativeResize="0"/>
          <p:nvPr/>
        </p:nvPicPr>
        <p:blipFill rotWithShape="1">
          <a:blip r:embed="rId3">
            <a:alphaModFix/>
          </a:blip>
          <a:srcRect b="81702" l="3301" r="2624" t="0"/>
          <a:stretch/>
        </p:blipFill>
        <p:spPr>
          <a:xfrm>
            <a:off x="1902375" y="3678875"/>
            <a:ext cx="5062975" cy="1230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5"/>
          <p:cNvSpPr txBox="1"/>
          <p:nvPr>
            <p:ph type="title"/>
          </p:nvPr>
        </p:nvSpPr>
        <p:spPr>
          <a:xfrm>
            <a:off x="687250" y="775225"/>
            <a:ext cx="7405200" cy="954600"/>
          </a:xfrm>
          <a:prstGeom prst="rect">
            <a:avLst/>
          </a:prstGeom>
        </p:spPr>
        <p:txBody>
          <a:bodyPr anchorCtr="0" anchor="t" bIns="91425" lIns="91425" spcFirstLastPara="1" rIns="91425" wrap="square" tIns="91425">
            <a:normAutofit/>
          </a:bodyPr>
          <a:lstStyle/>
          <a:p>
            <a:pPr indent="0" lvl="0" marL="0" marR="0" rtl="0" algn="l">
              <a:lnSpc>
                <a:spcPct val="115000"/>
              </a:lnSpc>
              <a:spcBef>
                <a:spcPts val="1200"/>
              </a:spcBef>
              <a:spcAft>
                <a:spcPts val="1200"/>
              </a:spcAft>
              <a:buNone/>
            </a:pPr>
            <a:r>
              <a:rPr b="1" lang="tr" sz="1850">
                <a:solidFill>
                  <a:srgbClr val="444746"/>
                </a:solidFill>
                <a:highlight>
                  <a:srgbClr val="FFFFFF"/>
                </a:highlight>
                <a:latin typeface="Roboto"/>
                <a:ea typeface="Roboto"/>
                <a:cs typeface="Roboto"/>
                <a:sym typeface="Roboto"/>
              </a:rPr>
              <a:t>Önemli Belge Fotokopileri</a:t>
            </a:r>
            <a:endParaRPr sz="1850">
              <a:solidFill>
                <a:srgbClr val="444746"/>
              </a:solidFill>
              <a:highlight>
                <a:srgbClr val="FFFFFF"/>
              </a:highlight>
              <a:latin typeface="Roboto"/>
              <a:ea typeface="Roboto"/>
              <a:cs typeface="Roboto"/>
              <a:sym typeface="Roboto"/>
            </a:endParaRPr>
          </a:p>
        </p:txBody>
      </p:sp>
      <p:sp>
        <p:nvSpPr>
          <p:cNvPr id="218" name="Google Shape;218;p25"/>
          <p:cNvSpPr txBox="1"/>
          <p:nvPr>
            <p:ph idx="1" type="body"/>
          </p:nvPr>
        </p:nvSpPr>
        <p:spPr>
          <a:xfrm>
            <a:off x="687250" y="1639050"/>
            <a:ext cx="2189700" cy="580200"/>
          </a:xfrm>
          <a:prstGeom prst="rect">
            <a:avLst/>
          </a:prstGeom>
        </p:spPr>
        <p:txBody>
          <a:bodyPr anchorCtr="0" anchor="t" bIns="91425" lIns="91425" spcFirstLastPara="1" rIns="91425" wrap="square" tIns="91425">
            <a:noAutofit/>
          </a:bodyPr>
          <a:lstStyle/>
          <a:p>
            <a:pPr indent="0" lvl="0" marL="0" marR="0" rtl="0" algn="l">
              <a:lnSpc>
                <a:spcPct val="115000"/>
              </a:lnSpc>
              <a:spcBef>
                <a:spcPts val="1200"/>
              </a:spcBef>
              <a:spcAft>
                <a:spcPts val="0"/>
              </a:spcAft>
              <a:buSzPts val="440"/>
              <a:buNone/>
            </a:pPr>
            <a:r>
              <a:rPr lang="tr" sz="1640">
                <a:solidFill>
                  <a:srgbClr val="4A86E8"/>
                </a:solidFill>
                <a:highlight>
                  <a:srgbClr val="FFFFFF"/>
                </a:highlight>
                <a:latin typeface="Roboto"/>
                <a:ea typeface="Roboto"/>
                <a:cs typeface="Roboto"/>
                <a:sym typeface="Roboto"/>
              </a:rPr>
              <a:t>Örnek: Kimlik kartı</a:t>
            </a:r>
            <a:endParaRPr sz="1640">
              <a:solidFill>
                <a:srgbClr val="4A86E8"/>
              </a:solidFill>
              <a:highlight>
                <a:srgbClr val="FFFFFF"/>
              </a:highlight>
              <a:latin typeface="Roboto"/>
              <a:ea typeface="Roboto"/>
              <a:cs typeface="Roboto"/>
              <a:sym typeface="Roboto"/>
            </a:endParaRPr>
          </a:p>
          <a:p>
            <a:pPr indent="0" lvl="0" marL="0" marR="0" rtl="0" algn="l">
              <a:lnSpc>
                <a:spcPct val="115000"/>
              </a:lnSpc>
              <a:spcBef>
                <a:spcPts val="1200"/>
              </a:spcBef>
              <a:spcAft>
                <a:spcPts val="1200"/>
              </a:spcAft>
              <a:buSzPts val="440"/>
              <a:buNone/>
            </a:pPr>
            <a:r>
              <a:t/>
            </a:r>
            <a:endParaRPr sz="740">
              <a:solidFill>
                <a:srgbClr val="000000"/>
              </a:solidFill>
              <a:highlight>
                <a:srgbClr val="FFFFFF"/>
              </a:highlight>
              <a:latin typeface="Roboto"/>
              <a:ea typeface="Roboto"/>
              <a:cs typeface="Roboto"/>
              <a:sym typeface="Roboto"/>
            </a:endParaRPr>
          </a:p>
        </p:txBody>
      </p:sp>
      <p:sp>
        <p:nvSpPr>
          <p:cNvPr id="219" name="Google Shape;219;p25"/>
          <p:cNvSpPr txBox="1"/>
          <p:nvPr>
            <p:ph idx="1" type="body"/>
          </p:nvPr>
        </p:nvSpPr>
        <p:spPr>
          <a:xfrm>
            <a:off x="808000" y="3863224"/>
            <a:ext cx="4702500" cy="450000"/>
          </a:xfrm>
          <a:prstGeom prst="rect">
            <a:avLst/>
          </a:prstGeom>
        </p:spPr>
        <p:txBody>
          <a:bodyPr anchorCtr="0" anchor="t" bIns="91425" lIns="91425" spcFirstLastPara="1" rIns="91425" wrap="square" tIns="91425">
            <a:noAutofit/>
          </a:bodyPr>
          <a:lstStyle/>
          <a:p>
            <a:pPr indent="0" lvl="0" marL="0" marR="0" rtl="0" algn="l">
              <a:lnSpc>
                <a:spcPct val="115000"/>
              </a:lnSpc>
              <a:spcBef>
                <a:spcPts val="1200"/>
              </a:spcBef>
              <a:spcAft>
                <a:spcPts val="1200"/>
              </a:spcAft>
              <a:buSzPts val="1018"/>
              <a:buNone/>
            </a:pPr>
            <a:r>
              <a:rPr lang="tr" sz="2511">
                <a:solidFill>
                  <a:srgbClr val="980000"/>
                </a:solidFill>
                <a:highlight>
                  <a:schemeClr val="dk1"/>
                </a:highlight>
                <a:latin typeface="Roboto"/>
                <a:ea typeface="Roboto"/>
                <a:cs typeface="Roboto"/>
                <a:sym typeface="Roboto"/>
              </a:rPr>
              <a:t>TAPU</a:t>
            </a:r>
            <a:endParaRPr sz="2511">
              <a:solidFill>
                <a:srgbClr val="980000"/>
              </a:solidFill>
              <a:highlight>
                <a:schemeClr val="dk1"/>
              </a:highlight>
              <a:latin typeface="Roboto"/>
              <a:ea typeface="Roboto"/>
              <a:cs typeface="Roboto"/>
              <a:sym typeface="Roboto"/>
            </a:endParaRPr>
          </a:p>
        </p:txBody>
      </p:sp>
      <p:sp>
        <p:nvSpPr>
          <p:cNvPr id="220" name="Google Shape;220;p25"/>
          <p:cNvSpPr txBox="1"/>
          <p:nvPr/>
        </p:nvSpPr>
        <p:spPr>
          <a:xfrm>
            <a:off x="769175" y="2256200"/>
            <a:ext cx="5749800" cy="1278300"/>
          </a:xfrm>
          <a:prstGeom prst="rect">
            <a:avLst/>
          </a:prstGeom>
          <a:noFill/>
          <a:ln>
            <a:noFill/>
          </a:ln>
        </p:spPr>
        <p:txBody>
          <a:bodyPr anchorCtr="0" anchor="ctr" bIns="91425" lIns="91425" spcFirstLastPara="1" rIns="91425" wrap="square" tIns="91425">
            <a:spAutoFit/>
          </a:bodyPr>
          <a:lstStyle/>
          <a:p>
            <a:pPr indent="0" lvl="0" marL="0" marR="0" rtl="0" algn="l">
              <a:lnSpc>
                <a:spcPct val="115000"/>
              </a:lnSpc>
              <a:spcBef>
                <a:spcPts val="1200"/>
              </a:spcBef>
              <a:spcAft>
                <a:spcPts val="0"/>
              </a:spcAft>
              <a:buNone/>
            </a:pPr>
            <a:r>
              <a:rPr lang="tr" sz="1850">
                <a:highlight>
                  <a:schemeClr val="dk1"/>
                </a:highlight>
                <a:latin typeface="Roboto"/>
                <a:ea typeface="Roboto"/>
                <a:cs typeface="Roboto"/>
                <a:sym typeface="Roboto"/>
              </a:rPr>
              <a:t>T_ _ _</a:t>
            </a:r>
            <a:endParaRPr sz="1850">
              <a:highlight>
                <a:schemeClr val="dk1"/>
              </a:highlight>
              <a:latin typeface="Roboto"/>
              <a:ea typeface="Roboto"/>
              <a:cs typeface="Roboto"/>
              <a:sym typeface="Roboto"/>
            </a:endParaRPr>
          </a:p>
          <a:p>
            <a:pPr indent="0" lvl="0" marL="0" marR="0" rtl="0" algn="l">
              <a:lnSpc>
                <a:spcPct val="115000"/>
              </a:lnSpc>
              <a:spcBef>
                <a:spcPts val="1200"/>
              </a:spcBef>
              <a:spcAft>
                <a:spcPts val="1200"/>
              </a:spcAft>
              <a:buNone/>
            </a:pPr>
            <a:r>
              <a:rPr lang="tr" sz="1850">
                <a:highlight>
                  <a:schemeClr val="dk1"/>
                </a:highlight>
                <a:latin typeface="Roboto"/>
                <a:ea typeface="Roboto"/>
                <a:cs typeface="Roboto"/>
                <a:sym typeface="Roboto"/>
              </a:rPr>
              <a:t>(Evimizin bize ait olduğunu kanıtlamak için gösterdiğimiz belge)</a:t>
            </a:r>
            <a:endParaRPr sz="1850">
              <a:highlight>
                <a:schemeClr val="dk1"/>
              </a:highlight>
              <a:latin typeface="Roboto"/>
              <a:ea typeface="Roboto"/>
              <a:cs typeface="Roboto"/>
              <a:sym typeface="Roboto"/>
            </a:endParaRPr>
          </a:p>
        </p:txBody>
      </p:sp>
      <p:pic>
        <p:nvPicPr>
          <p:cNvPr id="221" name="Google Shape;221;p25"/>
          <p:cNvPicPr preferRelativeResize="0"/>
          <p:nvPr/>
        </p:nvPicPr>
        <p:blipFill>
          <a:blip r:embed="rId3">
            <a:alphaModFix/>
          </a:blip>
          <a:stretch>
            <a:fillRect/>
          </a:stretch>
        </p:blipFill>
        <p:spPr>
          <a:xfrm>
            <a:off x="6519100" y="516526"/>
            <a:ext cx="2147199" cy="3061950"/>
          </a:xfrm>
          <a:prstGeom prst="rect">
            <a:avLst/>
          </a:prstGeom>
          <a:noFill/>
          <a:ln>
            <a:noFill/>
          </a:ln>
        </p:spPr>
      </p:pic>
      <p:pic>
        <p:nvPicPr>
          <p:cNvPr id="222" name="Google Shape;222;p25" title="güvenli gelecek projesi 2. saha.png"/>
          <p:cNvPicPr preferRelativeResize="0"/>
          <p:nvPr/>
        </p:nvPicPr>
        <p:blipFill rotWithShape="1">
          <a:blip r:embed="rId4">
            <a:alphaModFix/>
          </a:blip>
          <a:srcRect b="81702" l="3301" r="2624" t="0"/>
          <a:stretch/>
        </p:blipFill>
        <p:spPr>
          <a:xfrm>
            <a:off x="1902375" y="3678875"/>
            <a:ext cx="5062975" cy="1230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19"/>
                                        </p:tgtEl>
                                        <p:attrNameLst>
                                          <p:attrName>style.visibility</p:attrName>
                                        </p:attrNameLst>
                                      </p:cBhvr>
                                      <p:to>
                                        <p:strVal val="visible"/>
                                      </p:to>
                                    </p:set>
                                    <p:anim calcmode="lin" valueType="num">
                                      <p:cBhvr additive="base">
                                        <p:cTn dur="1000"/>
                                        <p:tgtEl>
                                          <p:spTgt spid="21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1"/>
                                        </p:tgtEl>
                                        <p:attrNameLst>
                                          <p:attrName>style.visibility</p:attrName>
                                        </p:attrNameLst>
                                      </p:cBhvr>
                                      <p:to>
                                        <p:strVal val="visible"/>
                                      </p:to>
                                    </p:set>
                                    <p:anim calcmode="lin" valueType="num">
                                      <p:cBhvr additive="base">
                                        <p:cTn dur="1000"/>
                                        <p:tgtEl>
                                          <p:spTgt spid="22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6"/>
          <p:cNvSpPr txBox="1"/>
          <p:nvPr>
            <p:ph type="title"/>
          </p:nvPr>
        </p:nvSpPr>
        <p:spPr>
          <a:xfrm>
            <a:off x="687250" y="775225"/>
            <a:ext cx="7405200" cy="954600"/>
          </a:xfrm>
          <a:prstGeom prst="rect">
            <a:avLst/>
          </a:prstGeom>
        </p:spPr>
        <p:txBody>
          <a:bodyPr anchorCtr="0" anchor="t" bIns="91425" lIns="91425" spcFirstLastPara="1" rIns="91425" wrap="square" tIns="91425">
            <a:normAutofit/>
          </a:bodyPr>
          <a:lstStyle/>
          <a:p>
            <a:pPr indent="0" lvl="0" marL="0" marR="0" rtl="0" algn="l">
              <a:lnSpc>
                <a:spcPct val="115000"/>
              </a:lnSpc>
              <a:spcBef>
                <a:spcPts val="1200"/>
              </a:spcBef>
              <a:spcAft>
                <a:spcPts val="1200"/>
              </a:spcAft>
              <a:buNone/>
            </a:pPr>
            <a:r>
              <a:rPr b="1" lang="tr" sz="1850">
                <a:solidFill>
                  <a:srgbClr val="444746"/>
                </a:solidFill>
                <a:highlight>
                  <a:srgbClr val="FFFFFF"/>
                </a:highlight>
                <a:latin typeface="Roboto"/>
                <a:ea typeface="Roboto"/>
                <a:cs typeface="Roboto"/>
                <a:sym typeface="Roboto"/>
              </a:rPr>
              <a:t>Önemli Belge Fotokopileri</a:t>
            </a:r>
            <a:endParaRPr sz="1850">
              <a:solidFill>
                <a:srgbClr val="444746"/>
              </a:solidFill>
              <a:highlight>
                <a:srgbClr val="FFFFFF"/>
              </a:highlight>
              <a:latin typeface="Roboto"/>
              <a:ea typeface="Roboto"/>
              <a:cs typeface="Roboto"/>
              <a:sym typeface="Roboto"/>
            </a:endParaRPr>
          </a:p>
        </p:txBody>
      </p:sp>
      <p:sp>
        <p:nvSpPr>
          <p:cNvPr id="228" name="Google Shape;228;p26"/>
          <p:cNvSpPr txBox="1"/>
          <p:nvPr>
            <p:ph idx="1" type="body"/>
          </p:nvPr>
        </p:nvSpPr>
        <p:spPr>
          <a:xfrm>
            <a:off x="810175" y="3228874"/>
            <a:ext cx="4702500" cy="450000"/>
          </a:xfrm>
          <a:prstGeom prst="rect">
            <a:avLst/>
          </a:prstGeom>
        </p:spPr>
        <p:txBody>
          <a:bodyPr anchorCtr="0" anchor="t" bIns="91425" lIns="91425" spcFirstLastPara="1" rIns="91425" wrap="square" tIns="91425">
            <a:noAutofit/>
          </a:bodyPr>
          <a:lstStyle/>
          <a:p>
            <a:pPr indent="0" lvl="0" marL="0" marR="0" rtl="0" algn="l">
              <a:lnSpc>
                <a:spcPct val="115000"/>
              </a:lnSpc>
              <a:spcBef>
                <a:spcPts val="1200"/>
              </a:spcBef>
              <a:spcAft>
                <a:spcPts val="1200"/>
              </a:spcAft>
              <a:buSzPts val="1018"/>
              <a:buNone/>
            </a:pPr>
            <a:r>
              <a:rPr lang="tr" sz="2511">
                <a:solidFill>
                  <a:srgbClr val="980000"/>
                </a:solidFill>
                <a:highlight>
                  <a:schemeClr val="dk1"/>
                </a:highlight>
                <a:latin typeface="Roboto"/>
                <a:ea typeface="Roboto"/>
                <a:cs typeface="Roboto"/>
                <a:sym typeface="Roboto"/>
              </a:rPr>
              <a:t>Zorunlu Deprem Sigortası</a:t>
            </a:r>
            <a:endParaRPr sz="2511">
              <a:solidFill>
                <a:srgbClr val="980000"/>
              </a:solidFill>
              <a:highlight>
                <a:schemeClr val="dk1"/>
              </a:highlight>
              <a:latin typeface="Roboto"/>
              <a:ea typeface="Roboto"/>
              <a:cs typeface="Roboto"/>
              <a:sym typeface="Roboto"/>
            </a:endParaRPr>
          </a:p>
        </p:txBody>
      </p:sp>
      <p:sp>
        <p:nvSpPr>
          <p:cNvPr id="229" name="Google Shape;229;p26"/>
          <p:cNvSpPr txBox="1"/>
          <p:nvPr/>
        </p:nvSpPr>
        <p:spPr>
          <a:xfrm>
            <a:off x="735725" y="1787850"/>
            <a:ext cx="5749800" cy="1278300"/>
          </a:xfrm>
          <a:prstGeom prst="rect">
            <a:avLst/>
          </a:prstGeom>
          <a:noFill/>
          <a:ln>
            <a:noFill/>
          </a:ln>
        </p:spPr>
        <p:txBody>
          <a:bodyPr anchorCtr="0" anchor="ctr" bIns="91425" lIns="91425" spcFirstLastPara="1" rIns="91425" wrap="square" tIns="91425">
            <a:spAutoFit/>
          </a:bodyPr>
          <a:lstStyle/>
          <a:p>
            <a:pPr indent="0" lvl="0" marL="0" marR="0" rtl="0" algn="l">
              <a:lnSpc>
                <a:spcPct val="115000"/>
              </a:lnSpc>
              <a:spcBef>
                <a:spcPts val="1200"/>
              </a:spcBef>
              <a:spcAft>
                <a:spcPts val="0"/>
              </a:spcAft>
              <a:buNone/>
            </a:pPr>
            <a:r>
              <a:rPr lang="tr" sz="1850">
                <a:highlight>
                  <a:schemeClr val="dk1"/>
                </a:highlight>
                <a:latin typeface="Roboto"/>
                <a:ea typeface="Roboto"/>
                <a:cs typeface="Roboto"/>
                <a:sym typeface="Roboto"/>
              </a:rPr>
              <a:t>Z_ _ _ _ _ _ D_ _ _ _ _ _ S_ _ _ _ _ _ _ _ (DASK)</a:t>
            </a:r>
            <a:endParaRPr sz="1850">
              <a:highlight>
                <a:schemeClr val="dk1"/>
              </a:highlight>
              <a:latin typeface="Roboto"/>
              <a:ea typeface="Roboto"/>
              <a:cs typeface="Roboto"/>
              <a:sym typeface="Roboto"/>
            </a:endParaRPr>
          </a:p>
          <a:p>
            <a:pPr indent="0" lvl="0" marL="0" marR="0" rtl="0" algn="l">
              <a:lnSpc>
                <a:spcPct val="115000"/>
              </a:lnSpc>
              <a:spcBef>
                <a:spcPts val="1200"/>
              </a:spcBef>
              <a:spcAft>
                <a:spcPts val="1200"/>
              </a:spcAft>
              <a:buNone/>
            </a:pPr>
            <a:r>
              <a:rPr lang="tr" sz="1850">
                <a:highlight>
                  <a:schemeClr val="dk1"/>
                </a:highlight>
                <a:latin typeface="Roboto"/>
                <a:ea typeface="Roboto"/>
                <a:cs typeface="Roboto"/>
                <a:sym typeface="Roboto"/>
              </a:rPr>
              <a:t>(Bir deprem sonucunda evimizin zararını karşılayacak olan maddi güvence belgesidir.)</a:t>
            </a:r>
            <a:endParaRPr sz="1850">
              <a:highlight>
                <a:schemeClr val="dk1"/>
              </a:highlight>
              <a:latin typeface="Roboto"/>
              <a:ea typeface="Roboto"/>
              <a:cs typeface="Roboto"/>
              <a:sym typeface="Roboto"/>
            </a:endParaRPr>
          </a:p>
        </p:txBody>
      </p:sp>
      <p:pic>
        <p:nvPicPr>
          <p:cNvPr id="230" name="Google Shape;230;p26" title="Ekran Resmi 2025-10-06 16.08.20.png"/>
          <p:cNvPicPr preferRelativeResize="0"/>
          <p:nvPr/>
        </p:nvPicPr>
        <p:blipFill rotWithShape="1">
          <a:blip r:embed="rId3">
            <a:alphaModFix/>
          </a:blip>
          <a:srcRect b="24132" l="31630" r="32543" t="7659"/>
          <a:stretch/>
        </p:blipFill>
        <p:spPr>
          <a:xfrm>
            <a:off x="6376525" y="280400"/>
            <a:ext cx="2561674" cy="3172075"/>
          </a:xfrm>
          <a:prstGeom prst="rect">
            <a:avLst/>
          </a:prstGeom>
          <a:noFill/>
          <a:ln>
            <a:noFill/>
          </a:ln>
        </p:spPr>
      </p:pic>
      <p:pic>
        <p:nvPicPr>
          <p:cNvPr id="231" name="Google Shape;231;p26" title="güvenli gelecek projesi 2. saha.png"/>
          <p:cNvPicPr preferRelativeResize="0"/>
          <p:nvPr/>
        </p:nvPicPr>
        <p:blipFill rotWithShape="1">
          <a:blip r:embed="rId4">
            <a:alphaModFix/>
          </a:blip>
          <a:srcRect b="81702" l="3301" r="2624" t="0"/>
          <a:stretch/>
        </p:blipFill>
        <p:spPr>
          <a:xfrm>
            <a:off x="1902375" y="3678875"/>
            <a:ext cx="5062975" cy="1230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28"/>
                                        </p:tgtEl>
                                        <p:attrNameLst>
                                          <p:attrName>style.visibility</p:attrName>
                                        </p:attrNameLst>
                                      </p:cBhvr>
                                      <p:to>
                                        <p:strVal val="visible"/>
                                      </p:to>
                                    </p:set>
                                    <p:anim calcmode="lin" valueType="num">
                                      <p:cBhvr additive="base">
                                        <p:cTn dur="1000"/>
                                        <p:tgtEl>
                                          <p:spTgt spid="228"/>
                                        </p:tgtEl>
                                        <p:attrNameLst>
                                          <p:attrName>ppt_y</p:attrName>
                                        </p:attrNameLst>
                                      </p:cBhvr>
                                      <p:tavLst>
                                        <p:tav fmla="" tm="0">
                                          <p:val>
                                            <p:strVal val="#ppt_y-1"/>
                                          </p:val>
                                        </p:tav>
                                        <p:tav fmla="" tm="100000">
                                          <p:val>
                                            <p:strVal val="#ppt_y"/>
                                          </p:val>
                                        </p:tav>
                                      </p:tavLst>
                                    </p:anim>
                                  </p:childTnLst>
                                </p:cTn>
                              </p:par>
                              <p:par>
                                <p:cTn fill="hold" nodeType="withEffect" presetClass="entr" presetID="1" presetSubtype="0">
                                  <p:stCondLst>
                                    <p:cond delay="0"/>
                                  </p:stCondLst>
                                  <p:childTnLst>
                                    <p:set>
                                      <p:cBhvr>
                                        <p:cTn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7"/>
          <p:cNvSpPr txBox="1"/>
          <p:nvPr>
            <p:ph type="title"/>
          </p:nvPr>
        </p:nvSpPr>
        <p:spPr>
          <a:xfrm>
            <a:off x="687250" y="775225"/>
            <a:ext cx="7405200" cy="954600"/>
          </a:xfrm>
          <a:prstGeom prst="rect">
            <a:avLst/>
          </a:prstGeom>
        </p:spPr>
        <p:txBody>
          <a:bodyPr anchorCtr="0" anchor="t" bIns="91425" lIns="91425" spcFirstLastPara="1" rIns="91425" wrap="square" tIns="91425">
            <a:normAutofit/>
          </a:bodyPr>
          <a:lstStyle/>
          <a:p>
            <a:pPr indent="0" lvl="0" marL="0" marR="0" rtl="0" algn="l">
              <a:lnSpc>
                <a:spcPct val="115000"/>
              </a:lnSpc>
              <a:spcBef>
                <a:spcPts val="1200"/>
              </a:spcBef>
              <a:spcAft>
                <a:spcPts val="1200"/>
              </a:spcAft>
              <a:buNone/>
            </a:pPr>
            <a:r>
              <a:rPr b="1" lang="tr" sz="1850">
                <a:solidFill>
                  <a:srgbClr val="444746"/>
                </a:solidFill>
                <a:highlight>
                  <a:srgbClr val="FFFFFF"/>
                </a:highlight>
                <a:latin typeface="Roboto"/>
                <a:ea typeface="Roboto"/>
                <a:cs typeface="Roboto"/>
                <a:sym typeface="Roboto"/>
              </a:rPr>
              <a:t>Önemli Belge Fotokopileri</a:t>
            </a:r>
            <a:endParaRPr sz="1850">
              <a:solidFill>
                <a:srgbClr val="444746"/>
              </a:solidFill>
              <a:highlight>
                <a:srgbClr val="FFFFFF"/>
              </a:highlight>
              <a:latin typeface="Roboto"/>
              <a:ea typeface="Roboto"/>
              <a:cs typeface="Roboto"/>
              <a:sym typeface="Roboto"/>
            </a:endParaRPr>
          </a:p>
        </p:txBody>
      </p:sp>
      <p:sp>
        <p:nvSpPr>
          <p:cNvPr id="237" name="Google Shape;237;p27"/>
          <p:cNvSpPr txBox="1"/>
          <p:nvPr>
            <p:ph idx="1" type="body"/>
          </p:nvPr>
        </p:nvSpPr>
        <p:spPr>
          <a:xfrm>
            <a:off x="735725" y="3147512"/>
            <a:ext cx="4702500" cy="450000"/>
          </a:xfrm>
          <a:prstGeom prst="rect">
            <a:avLst/>
          </a:prstGeom>
        </p:spPr>
        <p:txBody>
          <a:bodyPr anchorCtr="0" anchor="t" bIns="91425" lIns="91425" spcFirstLastPara="1" rIns="91425" wrap="square" tIns="91425">
            <a:noAutofit/>
          </a:bodyPr>
          <a:lstStyle/>
          <a:p>
            <a:pPr indent="0" lvl="0" marL="0" marR="0" rtl="0" algn="l">
              <a:lnSpc>
                <a:spcPct val="115000"/>
              </a:lnSpc>
              <a:spcBef>
                <a:spcPts val="1200"/>
              </a:spcBef>
              <a:spcAft>
                <a:spcPts val="1200"/>
              </a:spcAft>
              <a:buSzPts val="1018"/>
              <a:buNone/>
            </a:pPr>
            <a:r>
              <a:rPr lang="tr" sz="2511">
                <a:solidFill>
                  <a:srgbClr val="980000"/>
                </a:solidFill>
                <a:highlight>
                  <a:schemeClr val="dk1"/>
                </a:highlight>
                <a:latin typeface="Roboto"/>
                <a:ea typeface="Roboto"/>
                <a:cs typeface="Roboto"/>
                <a:sym typeface="Roboto"/>
              </a:rPr>
              <a:t>DİPLOMA</a:t>
            </a:r>
            <a:endParaRPr sz="2511">
              <a:solidFill>
                <a:srgbClr val="980000"/>
              </a:solidFill>
              <a:highlight>
                <a:schemeClr val="dk1"/>
              </a:highlight>
              <a:latin typeface="Roboto"/>
              <a:ea typeface="Roboto"/>
              <a:cs typeface="Roboto"/>
              <a:sym typeface="Roboto"/>
            </a:endParaRPr>
          </a:p>
        </p:txBody>
      </p:sp>
      <p:sp>
        <p:nvSpPr>
          <p:cNvPr id="238" name="Google Shape;238;p27"/>
          <p:cNvSpPr txBox="1"/>
          <p:nvPr/>
        </p:nvSpPr>
        <p:spPr>
          <a:xfrm>
            <a:off x="735725" y="1787850"/>
            <a:ext cx="4836300" cy="1278300"/>
          </a:xfrm>
          <a:prstGeom prst="rect">
            <a:avLst/>
          </a:prstGeom>
          <a:noFill/>
          <a:ln>
            <a:noFill/>
          </a:ln>
        </p:spPr>
        <p:txBody>
          <a:bodyPr anchorCtr="0" anchor="ctr" bIns="91425" lIns="91425" spcFirstLastPara="1" rIns="91425" wrap="square" tIns="91425">
            <a:spAutoFit/>
          </a:bodyPr>
          <a:lstStyle/>
          <a:p>
            <a:pPr indent="0" lvl="0" marL="0" marR="0" rtl="0" algn="l">
              <a:lnSpc>
                <a:spcPct val="115000"/>
              </a:lnSpc>
              <a:spcBef>
                <a:spcPts val="1200"/>
              </a:spcBef>
              <a:spcAft>
                <a:spcPts val="0"/>
              </a:spcAft>
              <a:buNone/>
            </a:pPr>
            <a:r>
              <a:rPr lang="tr" sz="1850">
                <a:highlight>
                  <a:schemeClr val="dk1"/>
                </a:highlight>
                <a:latin typeface="Roboto"/>
                <a:ea typeface="Roboto"/>
                <a:cs typeface="Roboto"/>
                <a:sym typeface="Roboto"/>
              </a:rPr>
              <a:t>D_ _ _ _ _ _</a:t>
            </a:r>
            <a:endParaRPr sz="1850">
              <a:highlight>
                <a:schemeClr val="dk1"/>
              </a:highlight>
              <a:latin typeface="Roboto"/>
              <a:ea typeface="Roboto"/>
              <a:cs typeface="Roboto"/>
              <a:sym typeface="Roboto"/>
            </a:endParaRPr>
          </a:p>
          <a:p>
            <a:pPr indent="0" lvl="0" marL="0" marR="0" rtl="0" algn="l">
              <a:lnSpc>
                <a:spcPct val="115000"/>
              </a:lnSpc>
              <a:spcBef>
                <a:spcPts val="1200"/>
              </a:spcBef>
              <a:spcAft>
                <a:spcPts val="1200"/>
              </a:spcAft>
              <a:buNone/>
            </a:pPr>
            <a:r>
              <a:rPr lang="tr" sz="1850">
                <a:highlight>
                  <a:schemeClr val="dk1"/>
                </a:highlight>
                <a:latin typeface="Roboto"/>
                <a:ea typeface="Roboto"/>
                <a:cs typeface="Roboto"/>
                <a:sym typeface="Roboto"/>
              </a:rPr>
              <a:t>(Eğitimimiz ve mesleğimizi </a:t>
            </a:r>
            <a:r>
              <a:rPr lang="tr" sz="1850">
                <a:highlight>
                  <a:schemeClr val="dk1"/>
                </a:highlight>
                <a:latin typeface="Roboto"/>
                <a:ea typeface="Roboto"/>
                <a:cs typeface="Roboto"/>
                <a:sym typeface="Roboto"/>
              </a:rPr>
              <a:t>kanıtlayabilmek</a:t>
            </a:r>
            <a:r>
              <a:rPr lang="tr" sz="1850">
                <a:highlight>
                  <a:schemeClr val="dk1"/>
                </a:highlight>
                <a:latin typeface="Roboto"/>
                <a:ea typeface="Roboto"/>
                <a:cs typeface="Roboto"/>
                <a:sym typeface="Roboto"/>
              </a:rPr>
              <a:t> için gerekli </a:t>
            </a:r>
            <a:r>
              <a:rPr lang="tr" sz="1850">
                <a:highlight>
                  <a:schemeClr val="dk1"/>
                </a:highlight>
                <a:latin typeface="Roboto"/>
                <a:ea typeface="Roboto"/>
                <a:cs typeface="Roboto"/>
                <a:sym typeface="Roboto"/>
              </a:rPr>
              <a:t>dökümandır</a:t>
            </a:r>
            <a:r>
              <a:rPr lang="tr" sz="1850">
                <a:highlight>
                  <a:schemeClr val="dk1"/>
                </a:highlight>
                <a:latin typeface="Roboto"/>
                <a:ea typeface="Roboto"/>
                <a:cs typeface="Roboto"/>
                <a:sym typeface="Roboto"/>
              </a:rPr>
              <a:t>.)</a:t>
            </a:r>
            <a:endParaRPr sz="1850">
              <a:highlight>
                <a:schemeClr val="dk1"/>
              </a:highlight>
              <a:latin typeface="Roboto"/>
              <a:ea typeface="Roboto"/>
              <a:cs typeface="Roboto"/>
              <a:sym typeface="Roboto"/>
            </a:endParaRPr>
          </a:p>
        </p:txBody>
      </p:sp>
      <p:pic>
        <p:nvPicPr>
          <p:cNvPr id="239" name="Google Shape;239;p27" title="Ekran Resmi 2025-10-06 16.08.06.png"/>
          <p:cNvPicPr preferRelativeResize="0"/>
          <p:nvPr/>
        </p:nvPicPr>
        <p:blipFill rotWithShape="1">
          <a:blip r:embed="rId3">
            <a:alphaModFix/>
          </a:blip>
          <a:srcRect b="10659" l="32837" r="31662" t="14062"/>
          <a:stretch/>
        </p:blipFill>
        <p:spPr>
          <a:xfrm rot="-5400000">
            <a:off x="6057652" y="-123525"/>
            <a:ext cx="2347023" cy="3236777"/>
          </a:xfrm>
          <a:prstGeom prst="rect">
            <a:avLst/>
          </a:prstGeom>
          <a:noFill/>
          <a:ln>
            <a:noFill/>
          </a:ln>
        </p:spPr>
      </p:pic>
      <p:sp>
        <p:nvSpPr>
          <p:cNvPr id="240" name="Google Shape;240;p27"/>
          <p:cNvSpPr/>
          <p:nvPr/>
        </p:nvSpPr>
        <p:spPr>
          <a:xfrm>
            <a:off x="6707700" y="1278975"/>
            <a:ext cx="975300" cy="202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1" name="Google Shape;241;p27"/>
          <p:cNvSpPr/>
          <p:nvPr/>
        </p:nvSpPr>
        <p:spPr>
          <a:xfrm>
            <a:off x="5859975" y="736050"/>
            <a:ext cx="847800" cy="202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242" name="Google Shape;242;p27" title="güvenli gelecek projesi 2. saha.png"/>
          <p:cNvPicPr preferRelativeResize="0"/>
          <p:nvPr/>
        </p:nvPicPr>
        <p:blipFill rotWithShape="1">
          <a:blip r:embed="rId4">
            <a:alphaModFix/>
          </a:blip>
          <a:srcRect b="81702" l="3301" r="2624" t="0"/>
          <a:stretch/>
        </p:blipFill>
        <p:spPr>
          <a:xfrm>
            <a:off x="1902375" y="3678875"/>
            <a:ext cx="5062975" cy="1230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37"/>
                                        </p:tgtEl>
                                        <p:attrNameLst>
                                          <p:attrName>style.visibility</p:attrName>
                                        </p:attrNameLst>
                                      </p:cBhvr>
                                      <p:to>
                                        <p:strVal val="visible"/>
                                      </p:to>
                                    </p:set>
                                    <p:anim calcmode="lin" valueType="num">
                                      <p:cBhvr additive="base">
                                        <p:cTn dur="1000"/>
                                        <p:tgtEl>
                                          <p:spTgt spid="237"/>
                                        </p:tgtEl>
                                        <p:attrNameLst>
                                          <p:attrName>ppt_y</p:attrName>
                                        </p:attrNameLst>
                                      </p:cBhvr>
                                      <p:tavLst>
                                        <p:tav fmla="" tm="0">
                                          <p:val>
                                            <p:strVal val="#ppt_y-1"/>
                                          </p:val>
                                        </p:tav>
                                        <p:tav fmla="" tm="100000">
                                          <p:val>
                                            <p:strVal val="#ppt_y"/>
                                          </p:val>
                                        </p:tav>
                                      </p:tavLst>
                                    </p:anim>
                                  </p:childTnLst>
                                </p:cTn>
                              </p:par>
                              <p:par>
                                <p:cTn fill="hold" nodeType="with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8"/>
          <p:cNvSpPr txBox="1"/>
          <p:nvPr>
            <p:ph type="title"/>
          </p:nvPr>
        </p:nvSpPr>
        <p:spPr>
          <a:xfrm>
            <a:off x="687250" y="775225"/>
            <a:ext cx="7405200" cy="954600"/>
          </a:xfrm>
          <a:prstGeom prst="rect">
            <a:avLst/>
          </a:prstGeom>
        </p:spPr>
        <p:txBody>
          <a:bodyPr anchorCtr="0" anchor="t" bIns="91425" lIns="91425" spcFirstLastPara="1" rIns="91425" wrap="square" tIns="91425">
            <a:normAutofit/>
          </a:bodyPr>
          <a:lstStyle/>
          <a:p>
            <a:pPr indent="0" lvl="0" marL="0" marR="0" rtl="0" algn="l">
              <a:lnSpc>
                <a:spcPct val="115000"/>
              </a:lnSpc>
              <a:spcBef>
                <a:spcPts val="1200"/>
              </a:spcBef>
              <a:spcAft>
                <a:spcPts val="1200"/>
              </a:spcAft>
              <a:buNone/>
            </a:pPr>
            <a:r>
              <a:rPr b="1" lang="tr" sz="1850">
                <a:solidFill>
                  <a:srgbClr val="444746"/>
                </a:solidFill>
                <a:highlight>
                  <a:srgbClr val="FFFFFF"/>
                </a:highlight>
                <a:latin typeface="Roboto"/>
                <a:ea typeface="Roboto"/>
                <a:cs typeface="Roboto"/>
                <a:sym typeface="Roboto"/>
              </a:rPr>
              <a:t>Önemli Belge Fotokopileri</a:t>
            </a:r>
            <a:endParaRPr sz="1850">
              <a:solidFill>
                <a:srgbClr val="444746"/>
              </a:solidFill>
              <a:highlight>
                <a:srgbClr val="FFFFFF"/>
              </a:highlight>
              <a:latin typeface="Roboto"/>
              <a:ea typeface="Roboto"/>
              <a:cs typeface="Roboto"/>
              <a:sym typeface="Roboto"/>
            </a:endParaRPr>
          </a:p>
        </p:txBody>
      </p:sp>
      <p:sp>
        <p:nvSpPr>
          <p:cNvPr id="248" name="Google Shape;248;p28"/>
          <p:cNvSpPr txBox="1"/>
          <p:nvPr>
            <p:ph idx="1" type="body"/>
          </p:nvPr>
        </p:nvSpPr>
        <p:spPr>
          <a:xfrm>
            <a:off x="735725" y="3147512"/>
            <a:ext cx="4702500" cy="450000"/>
          </a:xfrm>
          <a:prstGeom prst="rect">
            <a:avLst/>
          </a:prstGeom>
        </p:spPr>
        <p:txBody>
          <a:bodyPr anchorCtr="0" anchor="t" bIns="91425" lIns="91425" spcFirstLastPara="1" rIns="91425" wrap="square" tIns="91425">
            <a:noAutofit/>
          </a:bodyPr>
          <a:lstStyle/>
          <a:p>
            <a:pPr indent="0" lvl="0" marL="0" marR="0" rtl="0" algn="l">
              <a:lnSpc>
                <a:spcPct val="115000"/>
              </a:lnSpc>
              <a:spcBef>
                <a:spcPts val="1200"/>
              </a:spcBef>
              <a:spcAft>
                <a:spcPts val="1200"/>
              </a:spcAft>
              <a:buSzPts val="1018"/>
              <a:buNone/>
            </a:pPr>
            <a:r>
              <a:rPr lang="tr" sz="2511">
                <a:solidFill>
                  <a:srgbClr val="980000"/>
                </a:solidFill>
                <a:highlight>
                  <a:schemeClr val="dk1"/>
                </a:highlight>
                <a:latin typeface="Roboto"/>
                <a:ea typeface="Roboto"/>
                <a:cs typeface="Roboto"/>
                <a:sym typeface="Roboto"/>
              </a:rPr>
              <a:t>PASAPORT</a:t>
            </a:r>
            <a:endParaRPr sz="2511">
              <a:solidFill>
                <a:srgbClr val="980000"/>
              </a:solidFill>
              <a:highlight>
                <a:schemeClr val="dk1"/>
              </a:highlight>
              <a:latin typeface="Roboto"/>
              <a:ea typeface="Roboto"/>
              <a:cs typeface="Roboto"/>
              <a:sym typeface="Roboto"/>
            </a:endParaRPr>
          </a:p>
        </p:txBody>
      </p:sp>
      <p:sp>
        <p:nvSpPr>
          <p:cNvPr id="249" name="Google Shape;249;p28"/>
          <p:cNvSpPr txBox="1"/>
          <p:nvPr/>
        </p:nvSpPr>
        <p:spPr>
          <a:xfrm>
            <a:off x="735725" y="1787850"/>
            <a:ext cx="5749800" cy="1278300"/>
          </a:xfrm>
          <a:prstGeom prst="rect">
            <a:avLst/>
          </a:prstGeom>
          <a:noFill/>
          <a:ln>
            <a:noFill/>
          </a:ln>
        </p:spPr>
        <p:txBody>
          <a:bodyPr anchorCtr="0" anchor="ctr" bIns="91425" lIns="91425" spcFirstLastPara="1" rIns="91425" wrap="square" tIns="91425">
            <a:spAutoFit/>
          </a:bodyPr>
          <a:lstStyle/>
          <a:p>
            <a:pPr indent="0" lvl="0" marL="0" marR="0" rtl="0" algn="l">
              <a:lnSpc>
                <a:spcPct val="115000"/>
              </a:lnSpc>
              <a:spcBef>
                <a:spcPts val="1200"/>
              </a:spcBef>
              <a:spcAft>
                <a:spcPts val="0"/>
              </a:spcAft>
              <a:buNone/>
            </a:pPr>
            <a:r>
              <a:rPr lang="tr" sz="1850">
                <a:highlight>
                  <a:schemeClr val="dk1"/>
                </a:highlight>
                <a:latin typeface="Roboto"/>
                <a:ea typeface="Roboto"/>
                <a:cs typeface="Roboto"/>
                <a:sym typeface="Roboto"/>
              </a:rPr>
              <a:t>P_ _ _ _ _ _ _</a:t>
            </a:r>
            <a:r>
              <a:rPr lang="tr" sz="1850">
                <a:highlight>
                  <a:schemeClr val="dk1"/>
                </a:highlight>
                <a:latin typeface="Roboto"/>
                <a:ea typeface="Roboto"/>
                <a:cs typeface="Roboto"/>
                <a:sym typeface="Roboto"/>
              </a:rPr>
              <a:t> </a:t>
            </a:r>
            <a:endParaRPr sz="1850">
              <a:highlight>
                <a:schemeClr val="dk1"/>
              </a:highlight>
              <a:latin typeface="Roboto"/>
              <a:ea typeface="Roboto"/>
              <a:cs typeface="Roboto"/>
              <a:sym typeface="Roboto"/>
            </a:endParaRPr>
          </a:p>
          <a:p>
            <a:pPr indent="0" lvl="0" marL="0" marR="0" rtl="0" algn="l">
              <a:lnSpc>
                <a:spcPct val="115000"/>
              </a:lnSpc>
              <a:spcBef>
                <a:spcPts val="1200"/>
              </a:spcBef>
              <a:spcAft>
                <a:spcPts val="1200"/>
              </a:spcAft>
              <a:buNone/>
            </a:pPr>
            <a:r>
              <a:rPr lang="tr" sz="1850">
                <a:highlight>
                  <a:schemeClr val="dk1"/>
                </a:highlight>
                <a:latin typeface="Roboto"/>
                <a:ea typeface="Roboto"/>
                <a:cs typeface="Roboto"/>
                <a:sym typeface="Roboto"/>
              </a:rPr>
              <a:t>(Ülke dışına çıkabilmemiz veya kimliğimizi kanıtlayabilmemiz için gerekli belgedir.)</a:t>
            </a:r>
            <a:endParaRPr sz="1850">
              <a:highlight>
                <a:schemeClr val="dk1"/>
              </a:highlight>
              <a:latin typeface="Roboto"/>
              <a:ea typeface="Roboto"/>
              <a:cs typeface="Roboto"/>
              <a:sym typeface="Roboto"/>
            </a:endParaRPr>
          </a:p>
        </p:txBody>
      </p:sp>
      <p:pic>
        <p:nvPicPr>
          <p:cNvPr id="250" name="Google Shape;250;p28"/>
          <p:cNvPicPr preferRelativeResize="0"/>
          <p:nvPr/>
        </p:nvPicPr>
        <p:blipFill>
          <a:blip r:embed="rId3">
            <a:alphaModFix/>
          </a:blip>
          <a:stretch>
            <a:fillRect/>
          </a:stretch>
        </p:blipFill>
        <p:spPr>
          <a:xfrm>
            <a:off x="5757900" y="274625"/>
            <a:ext cx="3092882" cy="2062949"/>
          </a:xfrm>
          <a:prstGeom prst="rect">
            <a:avLst/>
          </a:prstGeom>
          <a:noFill/>
          <a:ln>
            <a:noFill/>
          </a:ln>
        </p:spPr>
      </p:pic>
      <p:pic>
        <p:nvPicPr>
          <p:cNvPr id="251" name="Google Shape;251;p28" title="güvenli gelecek projesi 2. saha.png"/>
          <p:cNvPicPr preferRelativeResize="0"/>
          <p:nvPr/>
        </p:nvPicPr>
        <p:blipFill rotWithShape="1">
          <a:blip r:embed="rId4">
            <a:alphaModFix/>
          </a:blip>
          <a:srcRect b="81702" l="3301" r="2624" t="0"/>
          <a:stretch/>
        </p:blipFill>
        <p:spPr>
          <a:xfrm>
            <a:off x="1902375" y="3678875"/>
            <a:ext cx="5062975" cy="1230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48"/>
                                        </p:tgtEl>
                                        <p:attrNameLst>
                                          <p:attrName>style.visibility</p:attrName>
                                        </p:attrNameLst>
                                      </p:cBhvr>
                                      <p:to>
                                        <p:strVal val="visible"/>
                                      </p:to>
                                    </p:set>
                                    <p:anim calcmode="lin" valueType="num">
                                      <p:cBhvr additive="base">
                                        <p:cTn dur="1000"/>
                                        <p:tgtEl>
                                          <p:spTgt spid="248"/>
                                        </p:tgtEl>
                                        <p:attrNameLst>
                                          <p:attrName>ppt_y</p:attrName>
                                        </p:attrNameLst>
                                      </p:cBhvr>
                                      <p:tavLst>
                                        <p:tav fmla="" tm="0">
                                          <p:val>
                                            <p:strVal val="#ppt_y-1"/>
                                          </p:val>
                                        </p:tav>
                                        <p:tav fmla="" tm="100000">
                                          <p:val>
                                            <p:strVal val="#ppt_y"/>
                                          </p:val>
                                        </p:tav>
                                      </p:tavLst>
                                    </p:anim>
                                  </p:childTnLst>
                                </p:cTn>
                              </p:par>
                              <p:par>
                                <p:cTn fill="hold" nodeType="with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9"/>
          <p:cNvSpPr txBox="1"/>
          <p:nvPr>
            <p:ph type="title"/>
          </p:nvPr>
        </p:nvSpPr>
        <p:spPr>
          <a:xfrm>
            <a:off x="687250" y="775225"/>
            <a:ext cx="7405200" cy="954600"/>
          </a:xfrm>
          <a:prstGeom prst="rect">
            <a:avLst/>
          </a:prstGeom>
        </p:spPr>
        <p:txBody>
          <a:bodyPr anchorCtr="0" anchor="t" bIns="91425" lIns="91425" spcFirstLastPara="1" rIns="91425" wrap="square" tIns="91425">
            <a:normAutofit/>
          </a:bodyPr>
          <a:lstStyle/>
          <a:p>
            <a:pPr indent="0" lvl="0" marL="0" marR="0" rtl="0" algn="l">
              <a:lnSpc>
                <a:spcPct val="115000"/>
              </a:lnSpc>
              <a:spcBef>
                <a:spcPts val="1200"/>
              </a:spcBef>
              <a:spcAft>
                <a:spcPts val="1200"/>
              </a:spcAft>
              <a:buNone/>
            </a:pPr>
            <a:r>
              <a:rPr b="1" lang="tr" sz="1850">
                <a:solidFill>
                  <a:srgbClr val="444746"/>
                </a:solidFill>
                <a:highlight>
                  <a:srgbClr val="FFFFFF"/>
                </a:highlight>
                <a:latin typeface="Roboto"/>
                <a:ea typeface="Roboto"/>
                <a:cs typeface="Roboto"/>
                <a:sym typeface="Roboto"/>
              </a:rPr>
              <a:t>Giyecekler</a:t>
            </a:r>
            <a:endParaRPr sz="1850">
              <a:solidFill>
                <a:srgbClr val="444746"/>
              </a:solidFill>
              <a:highlight>
                <a:srgbClr val="FFFFFF"/>
              </a:highlight>
              <a:latin typeface="Roboto"/>
              <a:ea typeface="Roboto"/>
              <a:cs typeface="Roboto"/>
              <a:sym typeface="Roboto"/>
            </a:endParaRPr>
          </a:p>
        </p:txBody>
      </p:sp>
      <p:sp>
        <p:nvSpPr>
          <p:cNvPr id="257" name="Google Shape;257;p29"/>
          <p:cNvSpPr txBox="1"/>
          <p:nvPr>
            <p:ph idx="1" type="body"/>
          </p:nvPr>
        </p:nvSpPr>
        <p:spPr>
          <a:xfrm>
            <a:off x="687250" y="1639050"/>
            <a:ext cx="2189700" cy="580200"/>
          </a:xfrm>
          <a:prstGeom prst="rect">
            <a:avLst/>
          </a:prstGeom>
        </p:spPr>
        <p:txBody>
          <a:bodyPr anchorCtr="0" anchor="t" bIns="91425" lIns="91425" spcFirstLastPara="1" rIns="91425" wrap="square" tIns="91425">
            <a:noAutofit/>
          </a:bodyPr>
          <a:lstStyle/>
          <a:p>
            <a:pPr indent="0" lvl="0" marL="0" marR="0" rtl="0" algn="l">
              <a:lnSpc>
                <a:spcPct val="115000"/>
              </a:lnSpc>
              <a:spcBef>
                <a:spcPts val="1200"/>
              </a:spcBef>
              <a:spcAft>
                <a:spcPts val="0"/>
              </a:spcAft>
              <a:buSzPts val="440"/>
              <a:buNone/>
            </a:pPr>
            <a:r>
              <a:rPr lang="tr" sz="1640">
                <a:solidFill>
                  <a:srgbClr val="4A86E8"/>
                </a:solidFill>
                <a:highlight>
                  <a:srgbClr val="FFFFFF"/>
                </a:highlight>
                <a:latin typeface="Roboto"/>
                <a:ea typeface="Roboto"/>
                <a:cs typeface="Roboto"/>
                <a:sym typeface="Roboto"/>
              </a:rPr>
              <a:t>Örnek: Yağmurluk</a:t>
            </a:r>
            <a:endParaRPr sz="1640">
              <a:solidFill>
                <a:srgbClr val="4A86E8"/>
              </a:solidFill>
              <a:highlight>
                <a:srgbClr val="FFFFFF"/>
              </a:highlight>
              <a:latin typeface="Roboto"/>
              <a:ea typeface="Roboto"/>
              <a:cs typeface="Roboto"/>
              <a:sym typeface="Roboto"/>
            </a:endParaRPr>
          </a:p>
          <a:p>
            <a:pPr indent="0" lvl="0" marL="0" marR="0" rtl="0" algn="l">
              <a:lnSpc>
                <a:spcPct val="115000"/>
              </a:lnSpc>
              <a:spcBef>
                <a:spcPts val="1200"/>
              </a:spcBef>
              <a:spcAft>
                <a:spcPts val="1200"/>
              </a:spcAft>
              <a:buSzPts val="440"/>
              <a:buNone/>
            </a:pPr>
            <a:r>
              <a:t/>
            </a:r>
            <a:endParaRPr sz="740">
              <a:solidFill>
                <a:srgbClr val="000000"/>
              </a:solidFill>
              <a:highlight>
                <a:srgbClr val="FFFFFF"/>
              </a:highlight>
              <a:latin typeface="Roboto"/>
              <a:ea typeface="Roboto"/>
              <a:cs typeface="Roboto"/>
              <a:sym typeface="Roboto"/>
            </a:endParaRPr>
          </a:p>
        </p:txBody>
      </p:sp>
      <p:sp>
        <p:nvSpPr>
          <p:cNvPr id="258" name="Google Shape;258;p29"/>
          <p:cNvSpPr txBox="1"/>
          <p:nvPr>
            <p:ph idx="1" type="body"/>
          </p:nvPr>
        </p:nvSpPr>
        <p:spPr>
          <a:xfrm>
            <a:off x="687250" y="3462599"/>
            <a:ext cx="4702500" cy="450000"/>
          </a:xfrm>
          <a:prstGeom prst="rect">
            <a:avLst/>
          </a:prstGeom>
        </p:spPr>
        <p:txBody>
          <a:bodyPr anchorCtr="0" anchor="t" bIns="91425" lIns="91425" spcFirstLastPara="1" rIns="91425" wrap="square" tIns="91425">
            <a:noAutofit/>
          </a:bodyPr>
          <a:lstStyle/>
          <a:p>
            <a:pPr indent="0" lvl="0" marL="0" marR="0" rtl="0" algn="l">
              <a:lnSpc>
                <a:spcPct val="115000"/>
              </a:lnSpc>
              <a:spcBef>
                <a:spcPts val="1200"/>
              </a:spcBef>
              <a:spcAft>
                <a:spcPts val="1200"/>
              </a:spcAft>
              <a:buSzPts val="1018"/>
              <a:buNone/>
            </a:pPr>
            <a:r>
              <a:rPr lang="tr" sz="2511">
                <a:solidFill>
                  <a:srgbClr val="980000"/>
                </a:solidFill>
                <a:highlight>
                  <a:schemeClr val="dk1"/>
                </a:highlight>
                <a:latin typeface="Roboto"/>
                <a:ea typeface="Roboto"/>
                <a:cs typeface="Roboto"/>
                <a:sym typeface="Roboto"/>
              </a:rPr>
              <a:t>İç Çamaşırı</a:t>
            </a:r>
            <a:endParaRPr sz="2511">
              <a:solidFill>
                <a:srgbClr val="980000"/>
              </a:solidFill>
              <a:highlight>
                <a:schemeClr val="dk1"/>
              </a:highlight>
              <a:latin typeface="Roboto"/>
              <a:ea typeface="Roboto"/>
              <a:cs typeface="Roboto"/>
              <a:sym typeface="Roboto"/>
            </a:endParaRPr>
          </a:p>
        </p:txBody>
      </p:sp>
      <p:sp>
        <p:nvSpPr>
          <p:cNvPr id="259" name="Google Shape;259;p29"/>
          <p:cNvSpPr txBox="1"/>
          <p:nvPr/>
        </p:nvSpPr>
        <p:spPr>
          <a:xfrm>
            <a:off x="769175" y="2256200"/>
            <a:ext cx="5749800" cy="469500"/>
          </a:xfrm>
          <a:prstGeom prst="rect">
            <a:avLst/>
          </a:prstGeom>
          <a:noFill/>
          <a:ln>
            <a:noFill/>
          </a:ln>
        </p:spPr>
        <p:txBody>
          <a:bodyPr anchorCtr="0" anchor="ctr" bIns="91425" lIns="91425" spcFirstLastPara="1" rIns="91425" wrap="square" tIns="91425">
            <a:spAutoFit/>
          </a:bodyPr>
          <a:lstStyle/>
          <a:p>
            <a:pPr indent="0" lvl="0" marL="0" marR="0" rtl="0" algn="l">
              <a:lnSpc>
                <a:spcPct val="115000"/>
              </a:lnSpc>
              <a:spcBef>
                <a:spcPts val="1200"/>
              </a:spcBef>
              <a:spcAft>
                <a:spcPts val="1200"/>
              </a:spcAft>
              <a:buNone/>
            </a:pPr>
            <a:r>
              <a:t/>
            </a:r>
            <a:endParaRPr sz="1850">
              <a:highlight>
                <a:schemeClr val="dk1"/>
              </a:highlight>
              <a:latin typeface="Roboto"/>
              <a:ea typeface="Roboto"/>
              <a:cs typeface="Roboto"/>
              <a:sym typeface="Roboto"/>
            </a:endParaRPr>
          </a:p>
        </p:txBody>
      </p:sp>
      <p:sp>
        <p:nvSpPr>
          <p:cNvPr id="260" name="Google Shape;260;p29"/>
          <p:cNvSpPr txBox="1"/>
          <p:nvPr/>
        </p:nvSpPr>
        <p:spPr>
          <a:xfrm>
            <a:off x="687250" y="2333575"/>
            <a:ext cx="6700500" cy="1124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tr" sz="1850">
                <a:highlight>
                  <a:schemeClr val="dk1"/>
                </a:highlight>
                <a:latin typeface="Roboto"/>
                <a:ea typeface="Roboto"/>
                <a:cs typeface="Roboto"/>
                <a:sym typeface="Roboto"/>
              </a:rPr>
              <a:t>Sizin Afet ve Acil Durum </a:t>
            </a:r>
            <a:r>
              <a:rPr lang="tr" sz="1850">
                <a:highlight>
                  <a:schemeClr val="dk1"/>
                </a:highlight>
                <a:latin typeface="Roboto"/>
                <a:ea typeface="Roboto"/>
                <a:cs typeface="Roboto"/>
                <a:sym typeface="Roboto"/>
              </a:rPr>
              <a:t>Çantasında</a:t>
            </a:r>
            <a:r>
              <a:rPr lang="tr" sz="1850">
                <a:highlight>
                  <a:schemeClr val="dk1"/>
                </a:highlight>
                <a:latin typeface="Roboto"/>
                <a:ea typeface="Roboto"/>
                <a:cs typeface="Roboto"/>
                <a:sym typeface="Roboto"/>
              </a:rPr>
              <a:t> olmasını düşündüğünüz </a:t>
            </a:r>
            <a:r>
              <a:rPr b="1" i="1" lang="tr" sz="1850">
                <a:solidFill>
                  <a:srgbClr val="980000"/>
                </a:solidFill>
                <a:highlight>
                  <a:schemeClr val="dk1"/>
                </a:highlight>
                <a:latin typeface="Roboto"/>
                <a:ea typeface="Roboto"/>
                <a:cs typeface="Roboto"/>
                <a:sym typeface="Roboto"/>
              </a:rPr>
              <a:t>giyecek</a:t>
            </a:r>
            <a:r>
              <a:rPr lang="tr" sz="1850">
                <a:highlight>
                  <a:schemeClr val="dk1"/>
                </a:highlight>
                <a:latin typeface="Roboto"/>
                <a:ea typeface="Roboto"/>
                <a:cs typeface="Roboto"/>
                <a:sym typeface="Roboto"/>
              </a:rPr>
              <a:t> tahminleriniz nelerdir?  (1 dakikanız var/ 3 tahmin hakkı)</a:t>
            </a:r>
            <a:endParaRPr/>
          </a:p>
        </p:txBody>
      </p:sp>
      <p:sp>
        <p:nvSpPr>
          <p:cNvPr id="261" name="Google Shape;261;p29"/>
          <p:cNvSpPr txBox="1"/>
          <p:nvPr>
            <p:ph idx="1" type="body"/>
          </p:nvPr>
        </p:nvSpPr>
        <p:spPr>
          <a:xfrm>
            <a:off x="2199875" y="4061725"/>
            <a:ext cx="1125300" cy="450000"/>
          </a:xfrm>
          <a:prstGeom prst="rect">
            <a:avLst/>
          </a:prstGeom>
        </p:spPr>
        <p:txBody>
          <a:bodyPr anchorCtr="0" anchor="t" bIns="91425" lIns="91425" spcFirstLastPara="1" rIns="91425" wrap="square" tIns="91425">
            <a:noAutofit/>
          </a:bodyPr>
          <a:lstStyle/>
          <a:p>
            <a:pPr indent="0" lvl="0" marL="0" marR="0" rtl="0" algn="l">
              <a:lnSpc>
                <a:spcPct val="115000"/>
              </a:lnSpc>
              <a:spcBef>
                <a:spcPts val="1200"/>
              </a:spcBef>
              <a:spcAft>
                <a:spcPts val="1200"/>
              </a:spcAft>
              <a:buSzPts val="1018"/>
              <a:buNone/>
            </a:pPr>
            <a:r>
              <a:rPr lang="tr" sz="2511">
                <a:solidFill>
                  <a:srgbClr val="980000"/>
                </a:solidFill>
                <a:highlight>
                  <a:schemeClr val="dk1"/>
                </a:highlight>
                <a:latin typeface="Roboto"/>
                <a:ea typeface="Roboto"/>
                <a:cs typeface="Roboto"/>
                <a:sym typeface="Roboto"/>
              </a:rPr>
              <a:t>Çorap</a:t>
            </a:r>
            <a:endParaRPr sz="2511">
              <a:solidFill>
                <a:srgbClr val="980000"/>
              </a:solidFill>
              <a:highlight>
                <a:schemeClr val="dk1"/>
              </a:highlight>
              <a:latin typeface="Roboto"/>
              <a:ea typeface="Roboto"/>
              <a:cs typeface="Roboto"/>
              <a:sym typeface="Roboto"/>
            </a:endParaRPr>
          </a:p>
        </p:txBody>
      </p:sp>
      <p:sp>
        <p:nvSpPr>
          <p:cNvPr id="262" name="Google Shape;262;p29"/>
          <p:cNvSpPr txBox="1"/>
          <p:nvPr>
            <p:ph idx="1" type="body"/>
          </p:nvPr>
        </p:nvSpPr>
        <p:spPr>
          <a:xfrm>
            <a:off x="4152550" y="3517087"/>
            <a:ext cx="4702500" cy="450000"/>
          </a:xfrm>
          <a:prstGeom prst="rect">
            <a:avLst/>
          </a:prstGeom>
        </p:spPr>
        <p:txBody>
          <a:bodyPr anchorCtr="0" anchor="t" bIns="91425" lIns="91425" spcFirstLastPara="1" rIns="91425" wrap="square" tIns="91425">
            <a:noAutofit/>
          </a:bodyPr>
          <a:lstStyle/>
          <a:p>
            <a:pPr indent="0" lvl="0" marL="0" marR="0" rtl="0" algn="l">
              <a:lnSpc>
                <a:spcPct val="115000"/>
              </a:lnSpc>
              <a:spcBef>
                <a:spcPts val="1200"/>
              </a:spcBef>
              <a:spcAft>
                <a:spcPts val="1200"/>
              </a:spcAft>
              <a:buSzPts val="1018"/>
              <a:buNone/>
            </a:pPr>
            <a:r>
              <a:rPr lang="tr" sz="2511">
                <a:solidFill>
                  <a:srgbClr val="980000"/>
                </a:solidFill>
                <a:highlight>
                  <a:schemeClr val="dk1"/>
                </a:highlight>
                <a:latin typeface="Roboto"/>
                <a:ea typeface="Roboto"/>
                <a:cs typeface="Roboto"/>
                <a:sym typeface="Roboto"/>
              </a:rPr>
              <a:t>Mevsimlik Giysiler (Mont, kazak, </a:t>
            </a:r>
            <a:r>
              <a:rPr lang="tr" sz="2511">
                <a:solidFill>
                  <a:srgbClr val="980000"/>
                </a:solidFill>
                <a:highlight>
                  <a:schemeClr val="dk1"/>
                </a:highlight>
                <a:latin typeface="Roboto"/>
                <a:ea typeface="Roboto"/>
                <a:cs typeface="Roboto"/>
                <a:sym typeface="Roboto"/>
              </a:rPr>
              <a:t>pantolon</a:t>
            </a:r>
            <a:r>
              <a:rPr lang="tr" sz="2511">
                <a:solidFill>
                  <a:srgbClr val="980000"/>
                </a:solidFill>
                <a:highlight>
                  <a:schemeClr val="dk1"/>
                </a:highlight>
                <a:latin typeface="Roboto"/>
                <a:ea typeface="Roboto"/>
                <a:cs typeface="Roboto"/>
                <a:sym typeface="Roboto"/>
              </a:rPr>
              <a:t>, şort, </a:t>
            </a:r>
            <a:r>
              <a:rPr lang="tr" sz="2511">
                <a:solidFill>
                  <a:srgbClr val="980000"/>
                </a:solidFill>
                <a:highlight>
                  <a:schemeClr val="dk1"/>
                </a:highlight>
                <a:latin typeface="Roboto"/>
                <a:ea typeface="Roboto"/>
                <a:cs typeface="Roboto"/>
                <a:sym typeface="Roboto"/>
              </a:rPr>
              <a:t>tişört vb.)</a:t>
            </a:r>
            <a:endParaRPr sz="2511">
              <a:solidFill>
                <a:srgbClr val="980000"/>
              </a:solidFill>
              <a:highlight>
                <a:schemeClr val="dk1"/>
              </a:highlight>
              <a:latin typeface="Roboto"/>
              <a:ea typeface="Roboto"/>
              <a:cs typeface="Roboto"/>
              <a:sym typeface="Roboto"/>
            </a:endParaRPr>
          </a:p>
        </p:txBody>
      </p:sp>
      <p:pic>
        <p:nvPicPr>
          <p:cNvPr id="263" name="Google Shape;263;p29"/>
          <p:cNvPicPr preferRelativeResize="0"/>
          <p:nvPr/>
        </p:nvPicPr>
        <p:blipFill>
          <a:blip r:embed="rId4">
            <a:alphaModFix/>
          </a:blip>
          <a:stretch>
            <a:fillRect/>
          </a:stretch>
        </p:blipFill>
        <p:spPr>
          <a:xfrm>
            <a:off x="6739575" y="364725"/>
            <a:ext cx="1680975" cy="1680975"/>
          </a:xfrm>
          <a:prstGeom prst="rect">
            <a:avLst/>
          </a:prstGeom>
          <a:noFill/>
          <a:ln>
            <a:noFill/>
          </a:ln>
        </p:spPr>
      </p:pic>
      <p:pic>
        <p:nvPicPr>
          <p:cNvPr id="264" name="Google Shape;264;p29" title="güvenli gelecek projesi 2. saha.png"/>
          <p:cNvPicPr preferRelativeResize="0"/>
          <p:nvPr/>
        </p:nvPicPr>
        <p:blipFill rotWithShape="1">
          <a:blip r:embed="rId5">
            <a:alphaModFix/>
          </a:blip>
          <a:srcRect b="81702" l="3301" r="2624" t="0"/>
          <a:stretch/>
        </p:blipFill>
        <p:spPr>
          <a:xfrm>
            <a:off x="1968799" y="381425"/>
            <a:ext cx="4702501" cy="11433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0"/>
          <p:cNvSpPr txBox="1"/>
          <p:nvPr>
            <p:ph type="title"/>
          </p:nvPr>
        </p:nvSpPr>
        <p:spPr>
          <a:xfrm>
            <a:off x="687250" y="775225"/>
            <a:ext cx="7405200" cy="954600"/>
          </a:xfrm>
          <a:prstGeom prst="rect">
            <a:avLst/>
          </a:prstGeom>
        </p:spPr>
        <p:txBody>
          <a:bodyPr anchorCtr="0" anchor="t" bIns="91425" lIns="91425" spcFirstLastPara="1" rIns="91425" wrap="square" tIns="91425">
            <a:normAutofit/>
          </a:bodyPr>
          <a:lstStyle/>
          <a:p>
            <a:pPr indent="0" lvl="0" marL="0" marR="0" rtl="0" algn="l">
              <a:lnSpc>
                <a:spcPct val="115000"/>
              </a:lnSpc>
              <a:spcBef>
                <a:spcPts val="1200"/>
              </a:spcBef>
              <a:spcAft>
                <a:spcPts val="1200"/>
              </a:spcAft>
              <a:buNone/>
            </a:pPr>
            <a:r>
              <a:rPr b="1" lang="tr" sz="1650">
                <a:solidFill>
                  <a:srgbClr val="444746"/>
                </a:solidFill>
                <a:highlight>
                  <a:srgbClr val="FFFFFF"/>
                </a:highlight>
                <a:latin typeface="Roboto"/>
                <a:ea typeface="Roboto"/>
                <a:cs typeface="Roboto"/>
                <a:sym typeface="Roboto"/>
              </a:rPr>
              <a:t>Hijyen malzemeleri</a:t>
            </a:r>
            <a:endParaRPr b="1" sz="1650">
              <a:solidFill>
                <a:srgbClr val="444746"/>
              </a:solidFill>
              <a:highlight>
                <a:srgbClr val="FFFFFF"/>
              </a:highlight>
              <a:latin typeface="Roboto"/>
              <a:ea typeface="Roboto"/>
              <a:cs typeface="Roboto"/>
              <a:sym typeface="Roboto"/>
            </a:endParaRPr>
          </a:p>
        </p:txBody>
      </p:sp>
      <p:sp>
        <p:nvSpPr>
          <p:cNvPr id="270" name="Google Shape;270;p30"/>
          <p:cNvSpPr txBox="1"/>
          <p:nvPr>
            <p:ph idx="1" type="body"/>
          </p:nvPr>
        </p:nvSpPr>
        <p:spPr>
          <a:xfrm>
            <a:off x="687250" y="1639050"/>
            <a:ext cx="3339300" cy="580200"/>
          </a:xfrm>
          <a:prstGeom prst="rect">
            <a:avLst/>
          </a:prstGeom>
        </p:spPr>
        <p:txBody>
          <a:bodyPr anchorCtr="0" anchor="t" bIns="91425" lIns="91425" spcFirstLastPara="1" rIns="91425" wrap="square" tIns="91425">
            <a:noAutofit/>
          </a:bodyPr>
          <a:lstStyle/>
          <a:p>
            <a:pPr indent="0" lvl="0" marL="0" marR="0" rtl="0" algn="l">
              <a:lnSpc>
                <a:spcPct val="115000"/>
              </a:lnSpc>
              <a:spcBef>
                <a:spcPts val="1200"/>
              </a:spcBef>
              <a:spcAft>
                <a:spcPts val="0"/>
              </a:spcAft>
              <a:buSzPts val="440"/>
              <a:buNone/>
            </a:pPr>
            <a:r>
              <a:rPr lang="tr" sz="1640">
                <a:solidFill>
                  <a:srgbClr val="4A86E8"/>
                </a:solidFill>
                <a:highlight>
                  <a:srgbClr val="FFFFFF"/>
                </a:highlight>
                <a:latin typeface="Roboto"/>
                <a:ea typeface="Roboto"/>
                <a:cs typeface="Roboto"/>
                <a:sym typeface="Roboto"/>
              </a:rPr>
              <a:t>Örnek: </a:t>
            </a:r>
            <a:r>
              <a:rPr lang="tr" sz="1640">
                <a:solidFill>
                  <a:srgbClr val="4A86E8"/>
                </a:solidFill>
                <a:highlight>
                  <a:srgbClr val="FFFFFF"/>
                </a:highlight>
                <a:latin typeface="Roboto"/>
                <a:ea typeface="Roboto"/>
                <a:cs typeface="Roboto"/>
                <a:sym typeface="Roboto"/>
              </a:rPr>
              <a:t>Sabun ve Dezenfektanlar</a:t>
            </a:r>
            <a:endParaRPr sz="1640">
              <a:solidFill>
                <a:srgbClr val="4A86E8"/>
              </a:solidFill>
              <a:highlight>
                <a:srgbClr val="FFFFFF"/>
              </a:highlight>
              <a:latin typeface="Roboto"/>
              <a:ea typeface="Roboto"/>
              <a:cs typeface="Roboto"/>
              <a:sym typeface="Roboto"/>
            </a:endParaRPr>
          </a:p>
          <a:p>
            <a:pPr indent="0" lvl="0" marL="0" marR="0" rtl="0" algn="l">
              <a:lnSpc>
                <a:spcPct val="115000"/>
              </a:lnSpc>
              <a:spcBef>
                <a:spcPts val="1200"/>
              </a:spcBef>
              <a:spcAft>
                <a:spcPts val="1200"/>
              </a:spcAft>
              <a:buSzPts val="440"/>
              <a:buNone/>
            </a:pPr>
            <a:r>
              <a:t/>
            </a:r>
            <a:endParaRPr sz="740">
              <a:solidFill>
                <a:srgbClr val="000000"/>
              </a:solidFill>
              <a:highlight>
                <a:srgbClr val="FFFFFF"/>
              </a:highlight>
              <a:latin typeface="Roboto"/>
              <a:ea typeface="Roboto"/>
              <a:cs typeface="Roboto"/>
              <a:sym typeface="Roboto"/>
            </a:endParaRPr>
          </a:p>
        </p:txBody>
      </p:sp>
      <p:sp>
        <p:nvSpPr>
          <p:cNvPr id="271" name="Google Shape;271;p30"/>
          <p:cNvSpPr txBox="1"/>
          <p:nvPr>
            <p:ph idx="1" type="body"/>
          </p:nvPr>
        </p:nvSpPr>
        <p:spPr>
          <a:xfrm>
            <a:off x="687250" y="3462599"/>
            <a:ext cx="4702500" cy="450000"/>
          </a:xfrm>
          <a:prstGeom prst="rect">
            <a:avLst/>
          </a:prstGeom>
        </p:spPr>
        <p:txBody>
          <a:bodyPr anchorCtr="0" anchor="t" bIns="91425" lIns="91425" spcFirstLastPara="1" rIns="91425" wrap="square" tIns="91425">
            <a:noAutofit/>
          </a:bodyPr>
          <a:lstStyle/>
          <a:p>
            <a:pPr indent="0" lvl="0" marL="0" marR="0" rtl="0" algn="l">
              <a:lnSpc>
                <a:spcPct val="115000"/>
              </a:lnSpc>
              <a:spcBef>
                <a:spcPts val="1200"/>
              </a:spcBef>
              <a:spcAft>
                <a:spcPts val="1200"/>
              </a:spcAft>
              <a:buClr>
                <a:srgbClr val="000000"/>
              </a:buClr>
              <a:buSzPts val="1018"/>
              <a:buFont typeface="Arial"/>
              <a:buNone/>
            </a:pPr>
            <a:r>
              <a:rPr lang="tr" sz="2511">
                <a:solidFill>
                  <a:srgbClr val="980000"/>
                </a:solidFill>
                <a:highlight>
                  <a:schemeClr val="dk1"/>
                </a:highlight>
                <a:latin typeface="Roboto"/>
                <a:ea typeface="Roboto"/>
                <a:cs typeface="Roboto"/>
                <a:sym typeface="Roboto"/>
              </a:rPr>
              <a:t>Diş fırçası ve macunu</a:t>
            </a:r>
            <a:endParaRPr sz="2511">
              <a:solidFill>
                <a:srgbClr val="980000"/>
              </a:solidFill>
              <a:highlight>
                <a:schemeClr val="dk1"/>
              </a:highlight>
              <a:latin typeface="Roboto"/>
              <a:ea typeface="Roboto"/>
              <a:cs typeface="Roboto"/>
              <a:sym typeface="Roboto"/>
            </a:endParaRPr>
          </a:p>
        </p:txBody>
      </p:sp>
      <p:sp>
        <p:nvSpPr>
          <p:cNvPr id="272" name="Google Shape;272;p30"/>
          <p:cNvSpPr txBox="1"/>
          <p:nvPr/>
        </p:nvSpPr>
        <p:spPr>
          <a:xfrm>
            <a:off x="769175" y="2256200"/>
            <a:ext cx="5749800" cy="469500"/>
          </a:xfrm>
          <a:prstGeom prst="rect">
            <a:avLst/>
          </a:prstGeom>
          <a:noFill/>
          <a:ln>
            <a:noFill/>
          </a:ln>
        </p:spPr>
        <p:txBody>
          <a:bodyPr anchorCtr="0" anchor="ctr" bIns="91425" lIns="91425" spcFirstLastPara="1" rIns="91425" wrap="square" tIns="91425">
            <a:spAutoFit/>
          </a:bodyPr>
          <a:lstStyle/>
          <a:p>
            <a:pPr indent="0" lvl="0" marL="0" marR="0" rtl="0" algn="l">
              <a:lnSpc>
                <a:spcPct val="115000"/>
              </a:lnSpc>
              <a:spcBef>
                <a:spcPts val="1200"/>
              </a:spcBef>
              <a:spcAft>
                <a:spcPts val="1200"/>
              </a:spcAft>
              <a:buNone/>
            </a:pPr>
            <a:r>
              <a:t/>
            </a:r>
            <a:endParaRPr sz="1850">
              <a:highlight>
                <a:schemeClr val="dk1"/>
              </a:highlight>
              <a:latin typeface="Roboto"/>
              <a:ea typeface="Roboto"/>
              <a:cs typeface="Roboto"/>
              <a:sym typeface="Roboto"/>
            </a:endParaRPr>
          </a:p>
        </p:txBody>
      </p:sp>
      <p:sp>
        <p:nvSpPr>
          <p:cNvPr id="273" name="Google Shape;273;p30"/>
          <p:cNvSpPr txBox="1"/>
          <p:nvPr/>
        </p:nvSpPr>
        <p:spPr>
          <a:xfrm>
            <a:off x="687250" y="2333575"/>
            <a:ext cx="6700500" cy="1124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tr" sz="1850">
                <a:highlight>
                  <a:schemeClr val="dk1"/>
                </a:highlight>
                <a:latin typeface="Roboto"/>
                <a:ea typeface="Roboto"/>
                <a:cs typeface="Roboto"/>
                <a:sym typeface="Roboto"/>
              </a:rPr>
              <a:t>Sizin Afet ve Acil Durum </a:t>
            </a:r>
            <a:r>
              <a:rPr lang="tr" sz="1850">
                <a:highlight>
                  <a:schemeClr val="dk1"/>
                </a:highlight>
                <a:latin typeface="Roboto"/>
                <a:ea typeface="Roboto"/>
                <a:cs typeface="Roboto"/>
                <a:sym typeface="Roboto"/>
              </a:rPr>
              <a:t>Çantasında</a:t>
            </a:r>
            <a:r>
              <a:rPr lang="tr" sz="1850">
                <a:highlight>
                  <a:schemeClr val="dk1"/>
                </a:highlight>
                <a:latin typeface="Roboto"/>
                <a:ea typeface="Roboto"/>
                <a:cs typeface="Roboto"/>
                <a:sym typeface="Roboto"/>
              </a:rPr>
              <a:t> olmasını düşündüğünüz </a:t>
            </a:r>
            <a:r>
              <a:rPr b="1" i="1" lang="tr" sz="1850">
                <a:solidFill>
                  <a:srgbClr val="980000"/>
                </a:solidFill>
                <a:highlight>
                  <a:schemeClr val="dk1"/>
                </a:highlight>
                <a:latin typeface="Roboto"/>
                <a:ea typeface="Roboto"/>
                <a:cs typeface="Roboto"/>
                <a:sym typeface="Roboto"/>
              </a:rPr>
              <a:t>Hijyen malzemesi</a:t>
            </a:r>
            <a:r>
              <a:rPr lang="tr" sz="1850">
                <a:highlight>
                  <a:schemeClr val="dk1"/>
                </a:highlight>
                <a:latin typeface="Roboto"/>
                <a:ea typeface="Roboto"/>
                <a:cs typeface="Roboto"/>
                <a:sym typeface="Roboto"/>
              </a:rPr>
              <a:t> tahminleriniz nelerdir?  (1 dakikanız var/ 3 tahmin hakkı)</a:t>
            </a:r>
            <a:endParaRPr/>
          </a:p>
        </p:txBody>
      </p:sp>
      <p:sp>
        <p:nvSpPr>
          <p:cNvPr id="274" name="Google Shape;274;p30"/>
          <p:cNvSpPr txBox="1"/>
          <p:nvPr>
            <p:ph idx="1" type="body"/>
          </p:nvPr>
        </p:nvSpPr>
        <p:spPr>
          <a:xfrm>
            <a:off x="3323375" y="4188600"/>
            <a:ext cx="2671500" cy="377700"/>
          </a:xfrm>
          <a:prstGeom prst="rect">
            <a:avLst/>
          </a:prstGeom>
        </p:spPr>
        <p:txBody>
          <a:bodyPr anchorCtr="0" anchor="t" bIns="91425" lIns="91425" spcFirstLastPara="1" rIns="91425" wrap="square" tIns="91425">
            <a:noAutofit/>
          </a:bodyPr>
          <a:lstStyle/>
          <a:p>
            <a:pPr indent="0" lvl="0" marL="0" marR="0" rtl="0" algn="l">
              <a:lnSpc>
                <a:spcPct val="115000"/>
              </a:lnSpc>
              <a:spcBef>
                <a:spcPts val="1200"/>
              </a:spcBef>
              <a:spcAft>
                <a:spcPts val="1200"/>
              </a:spcAft>
              <a:buSzPts val="1018"/>
              <a:buNone/>
            </a:pPr>
            <a:r>
              <a:rPr lang="tr" sz="2511">
                <a:solidFill>
                  <a:srgbClr val="980000"/>
                </a:solidFill>
                <a:highlight>
                  <a:schemeClr val="dk1"/>
                </a:highlight>
                <a:latin typeface="Roboto"/>
                <a:ea typeface="Roboto"/>
                <a:cs typeface="Roboto"/>
                <a:sym typeface="Roboto"/>
              </a:rPr>
              <a:t>Tuvalet Kağıdı</a:t>
            </a:r>
            <a:endParaRPr sz="2511">
              <a:solidFill>
                <a:srgbClr val="980000"/>
              </a:solidFill>
              <a:highlight>
                <a:schemeClr val="dk1"/>
              </a:highlight>
              <a:latin typeface="Roboto"/>
              <a:ea typeface="Roboto"/>
              <a:cs typeface="Roboto"/>
              <a:sym typeface="Roboto"/>
            </a:endParaRPr>
          </a:p>
        </p:txBody>
      </p:sp>
      <p:sp>
        <p:nvSpPr>
          <p:cNvPr id="275" name="Google Shape;275;p30"/>
          <p:cNvSpPr txBox="1"/>
          <p:nvPr>
            <p:ph idx="1" type="body"/>
          </p:nvPr>
        </p:nvSpPr>
        <p:spPr>
          <a:xfrm>
            <a:off x="5994875" y="3522873"/>
            <a:ext cx="1988400" cy="531900"/>
          </a:xfrm>
          <a:prstGeom prst="rect">
            <a:avLst/>
          </a:prstGeom>
        </p:spPr>
        <p:txBody>
          <a:bodyPr anchorCtr="0" anchor="t" bIns="91425" lIns="91425" spcFirstLastPara="1" rIns="91425" wrap="square" tIns="91425">
            <a:noAutofit/>
          </a:bodyPr>
          <a:lstStyle/>
          <a:p>
            <a:pPr indent="0" lvl="0" marL="0" marR="0" rtl="0" algn="l">
              <a:lnSpc>
                <a:spcPct val="115000"/>
              </a:lnSpc>
              <a:spcBef>
                <a:spcPts val="1200"/>
              </a:spcBef>
              <a:spcAft>
                <a:spcPts val="1200"/>
              </a:spcAft>
              <a:buSzPts val="1018"/>
              <a:buNone/>
            </a:pPr>
            <a:r>
              <a:rPr lang="tr" sz="2511">
                <a:solidFill>
                  <a:srgbClr val="980000"/>
                </a:solidFill>
                <a:highlight>
                  <a:schemeClr val="dk1"/>
                </a:highlight>
                <a:latin typeface="Roboto"/>
                <a:ea typeface="Roboto"/>
                <a:cs typeface="Roboto"/>
                <a:sym typeface="Roboto"/>
              </a:rPr>
              <a:t>Hijyenik</a:t>
            </a:r>
            <a:r>
              <a:rPr lang="tr" sz="2511">
                <a:solidFill>
                  <a:srgbClr val="980000"/>
                </a:solidFill>
                <a:highlight>
                  <a:schemeClr val="dk1"/>
                </a:highlight>
                <a:latin typeface="Roboto"/>
                <a:ea typeface="Roboto"/>
                <a:cs typeface="Roboto"/>
                <a:sym typeface="Roboto"/>
              </a:rPr>
              <a:t> Ped</a:t>
            </a:r>
            <a:endParaRPr sz="2511">
              <a:solidFill>
                <a:srgbClr val="980000"/>
              </a:solidFill>
              <a:highlight>
                <a:schemeClr val="dk1"/>
              </a:highlight>
              <a:latin typeface="Roboto"/>
              <a:ea typeface="Roboto"/>
              <a:cs typeface="Roboto"/>
              <a:sym typeface="Roboto"/>
            </a:endParaRPr>
          </a:p>
        </p:txBody>
      </p:sp>
      <p:pic>
        <p:nvPicPr>
          <p:cNvPr id="276" name="Google Shape;276;p30"/>
          <p:cNvPicPr preferRelativeResize="0"/>
          <p:nvPr/>
        </p:nvPicPr>
        <p:blipFill>
          <a:blip r:embed="rId4">
            <a:alphaModFix/>
          </a:blip>
          <a:stretch>
            <a:fillRect/>
          </a:stretch>
        </p:blipFill>
        <p:spPr>
          <a:xfrm>
            <a:off x="7321775" y="1137474"/>
            <a:ext cx="1559326" cy="1588225"/>
          </a:xfrm>
          <a:prstGeom prst="rect">
            <a:avLst/>
          </a:prstGeom>
          <a:noFill/>
          <a:ln>
            <a:noFill/>
          </a:ln>
        </p:spPr>
      </p:pic>
      <p:pic>
        <p:nvPicPr>
          <p:cNvPr id="277" name="Google Shape;277;p30" title="güvenli gelecek projesi 2. saha.png"/>
          <p:cNvPicPr preferRelativeResize="0"/>
          <p:nvPr/>
        </p:nvPicPr>
        <p:blipFill rotWithShape="1">
          <a:blip r:embed="rId5">
            <a:alphaModFix/>
          </a:blip>
          <a:srcRect b="81702" l="3301" r="2624" t="0"/>
          <a:stretch/>
        </p:blipFill>
        <p:spPr>
          <a:xfrm>
            <a:off x="2763000" y="400325"/>
            <a:ext cx="4624749" cy="11244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1"/>
          <p:cNvSpPr txBox="1"/>
          <p:nvPr>
            <p:ph type="title"/>
          </p:nvPr>
        </p:nvSpPr>
        <p:spPr>
          <a:xfrm>
            <a:off x="687250" y="775225"/>
            <a:ext cx="7405200" cy="954600"/>
          </a:xfrm>
          <a:prstGeom prst="rect">
            <a:avLst/>
          </a:prstGeom>
        </p:spPr>
        <p:txBody>
          <a:bodyPr anchorCtr="0" anchor="t" bIns="91425" lIns="91425" spcFirstLastPara="1" rIns="91425" wrap="square" tIns="91425">
            <a:normAutofit/>
          </a:bodyPr>
          <a:lstStyle/>
          <a:p>
            <a:pPr indent="0" lvl="0" marL="0" marR="0" rtl="0" algn="l">
              <a:lnSpc>
                <a:spcPct val="115000"/>
              </a:lnSpc>
              <a:spcBef>
                <a:spcPts val="1200"/>
              </a:spcBef>
              <a:spcAft>
                <a:spcPts val="1200"/>
              </a:spcAft>
              <a:buNone/>
            </a:pPr>
            <a:r>
              <a:rPr b="1" lang="tr" sz="1850">
                <a:solidFill>
                  <a:srgbClr val="444746"/>
                </a:solidFill>
                <a:highlight>
                  <a:srgbClr val="FFFFFF"/>
                </a:highlight>
                <a:latin typeface="Roboto"/>
                <a:ea typeface="Roboto"/>
                <a:cs typeface="Roboto"/>
                <a:sym typeface="Roboto"/>
              </a:rPr>
              <a:t>Diğer Malzemeler</a:t>
            </a:r>
            <a:endParaRPr b="1" sz="1850">
              <a:solidFill>
                <a:srgbClr val="444746"/>
              </a:solidFill>
              <a:highlight>
                <a:srgbClr val="FFFFFF"/>
              </a:highlight>
              <a:latin typeface="Roboto"/>
              <a:ea typeface="Roboto"/>
              <a:cs typeface="Roboto"/>
              <a:sym typeface="Roboto"/>
            </a:endParaRPr>
          </a:p>
        </p:txBody>
      </p:sp>
      <p:sp>
        <p:nvSpPr>
          <p:cNvPr id="283" name="Google Shape;283;p31"/>
          <p:cNvSpPr txBox="1"/>
          <p:nvPr>
            <p:ph idx="1" type="body"/>
          </p:nvPr>
        </p:nvSpPr>
        <p:spPr>
          <a:xfrm>
            <a:off x="687250" y="1639050"/>
            <a:ext cx="3339300" cy="580200"/>
          </a:xfrm>
          <a:prstGeom prst="rect">
            <a:avLst/>
          </a:prstGeom>
        </p:spPr>
        <p:txBody>
          <a:bodyPr anchorCtr="0" anchor="t" bIns="91425" lIns="91425" spcFirstLastPara="1" rIns="91425" wrap="square" tIns="91425">
            <a:noAutofit/>
          </a:bodyPr>
          <a:lstStyle/>
          <a:p>
            <a:pPr indent="0" lvl="0" marL="0" marR="0" rtl="0" algn="l">
              <a:lnSpc>
                <a:spcPct val="115000"/>
              </a:lnSpc>
              <a:spcBef>
                <a:spcPts val="1200"/>
              </a:spcBef>
              <a:spcAft>
                <a:spcPts val="0"/>
              </a:spcAft>
              <a:buSzPts val="440"/>
              <a:buNone/>
            </a:pPr>
            <a:r>
              <a:rPr lang="tr" sz="1640">
                <a:solidFill>
                  <a:srgbClr val="4A86E8"/>
                </a:solidFill>
                <a:highlight>
                  <a:srgbClr val="FFFFFF"/>
                </a:highlight>
                <a:latin typeface="Roboto"/>
                <a:ea typeface="Roboto"/>
                <a:cs typeface="Roboto"/>
                <a:sym typeface="Roboto"/>
              </a:rPr>
              <a:t>Örnek: Kalem, Kağıt</a:t>
            </a:r>
            <a:endParaRPr sz="1640">
              <a:solidFill>
                <a:srgbClr val="4A86E8"/>
              </a:solidFill>
              <a:highlight>
                <a:srgbClr val="FFFFFF"/>
              </a:highlight>
              <a:latin typeface="Roboto"/>
              <a:ea typeface="Roboto"/>
              <a:cs typeface="Roboto"/>
              <a:sym typeface="Roboto"/>
            </a:endParaRPr>
          </a:p>
          <a:p>
            <a:pPr indent="0" lvl="0" marL="0" marR="0" rtl="0" algn="l">
              <a:lnSpc>
                <a:spcPct val="115000"/>
              </a:lnSpc>
              <a:spcBef>
                <a:spcPts val="1200"/>
              </a:spcBef>
              <a:spcAft>
                <a:spcPts val="1200"/>
              </a:spcAft>
              <a:buSzPts val="440"/>
              <a:buNone/>
            </a:pPr>
            <a:r>
              <a:t/>
            </a:r>
            <a:endParaRPr sz="740">
              <a:solidFill>
                <a:srgbClr val="000000"/>
              </a:solidFill>
              <a:highlight>
                <a:srgbClr val="FFFFFF"/>
              </a:highlight>
              <a:latin typeface="Roboto"/>
              <a:ea typeface="Roboto"/>
              <a:cs typeface="Roboto"/>
              <a:sym typeface="Roboto"/>
            </a:endParaRPr>
          </a:p>
        </p:txBody>
      </p:sp>
      <p:sp>
        <p:nvSpPr>
          <p:cNvPr id="284" name="Google Shape;284;p31"/>
          <p:cNvSpPr txBox="1"/>
          <p:nvPr>
            <p:ph idx="1" type="body"/>
          </p:nvPr>
        </p:nvSpPr>
        <p:spPr>
          <a:xfrm>
            <a:off x="687250" y="3462599"/>
            <a:ext cx="4702500" cy="450000"/>
          </a:xfrm>
          <a:prstGeom prst="rect">
            <a:avLst/>
          </a:prstGeom>
        </p:spPr>
        <p:txBody>
          <a:bodyPr anchorCtr="0" anchor="t" bIns="91425" lIns="91425" spcFirstLastPara="1" rIns="91425" wrap="square" tIns="91425">
            <a:noAutofit/>
          </a:bodyPr>
          <a:lstStyle/>
          <a:p>
            <a:pPr indent="0" lvl="0" marL="0" marR="0" rtl="0" algn="l">
              <a:lnSpc>
                <a:spcPct val="115000"/>
              </a:lnSpc>
              <a:spcBef>
                <a:spcPts val="1200"/>
              </a:spcBef>
              <a:spcAft>
                <a:spcPts val="1200"/>
              </a:spcAft>
              <a:buClr>
                <a:srgbClr val="000000"/>
              </a:buClr>
              <a:buSzPts val="1018"/>
              <a:buFont typeface="Arial"/>
              <a:buNone/>
            </a:pPr>
            <a:r>
              <a:rPr lang="tr" sz="2511">
                <a:solidFill>
                  <a:srgbClr val="980000"/>
                </a:solidFill>
                <a:highlight>
                  <a:schemeClr val="dk1"/>
                </a:highlight>
                <a:latin typeface="Roboto"/>
                <a:ea typeface="Roboto"/>
                <a:cs typeface="Roboto"/>
                <a:sym typeface="Roboto"/>
              </a:rPr>
              <a:t>Çakı veya küçük makas</a:t>
            </a:r>
            <a:endParaRPr sz="2511">
              <a:solidFill>
                <a:srgbClr val="980000"/>
              </a:solidFill>
              <a:highlight>
                <a:schemeClr val="dk1"/>
              </a:highlight>
              <a:latin typeface="Roboto"/>
              <a:ea typeface="Roboto"/>
              <a:cs typeface="Roboto"/>
              <a:sym typeface="Roboto"/>
            </a:endParaRPr>
          </a:p>
        </p:txBody>
      </p:sp>
      <p:sp>
        <p:nvSpPr>
          <p:cNvPr id="285" name="Google Shape;285;p31"/>
          <p:cNvSpPr txBox="1"/>
          <p:nvPr/>
        </p:nvSpPr>
        <p:spPr>
          <a:xfrm>
            <a:off x="769175" y="2256200"/>
            <a:ext cx="5749800" cy="469500"/>
          </a:xfrm>
          <a:prstGeom prst="rect">
            <a:avLst/>
          </a:prstGeom>
          <a:noFill/>
          <a:ln>
            <a:noFill/>
          </a:ln>
        </p:spPr>
        <p:txBody>
          <a:bodyPr anchorCtr="0" anchor="ctr" bIns="91425" lIns="91425" spcFirstLastPara="1" rIns="91425" wrap="square" tIns="91425">
            <a:spAutoFit/>
          </a:bodyPr>
          <a:lstStyle/>
          <a:p>
            <a:pPr indent="0" lvl="0" marL="0" marR="0" rtl="0" algn="l">
              <a:lnSpc>
                <a:spcPct val="115000"/>
              </a:lnSpc>
              <a:spcBef>
                <a:spcPts val="1200"/>
              </a:spcBef>
              <a:spcAft>
                <a:spcPts val="1200"/>
              </a:spcAft>
              <a:buNone/>
            </a:pPr>
            <a:r>
              <a:t/>
            </a:r>
            <a:endParaRPr sz="1850">
              <a:highlight>
                <a:schemeClr val="dk1"/>
              </a:highlight>
              <a:latin typeface="Roboto"/>
              <a:ea typeface="Roboto"/>
              <a:cs typeface="Roboto"/>
              <a:sym typeface="Roboto"/>
            </a:endParaRPr>
          </a:p>
        </p:txBody>
      </p:sp>
      <p:sp>
        <p:nvSpPr>
          <p:cNvPr id="286" name="Google Shape;286;p31"/>
          <p:cNvSpPr txBox="1"/>
          <p:nvPr/>
        </p:nvSpPr>
        <p:spPr>
          <a:xfrm>
            <a:off x="687250" y="2333575"/>
            <a:ext cx="6700500" cy="1124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tr" sz="1850">
                <a:highlight>
                  <a:schemeClr val="dk1"/>
                </a:highlight>
                <a:latin typeface="Roboto"/>
                <a:ea typeface="Roboto"/>
                <a:cs typeface="Roboto"/>
                <a:sym typeface="Roboto"/>
              </a:rPr>
              <a:t>Sizin Afet ve Acil Durum </a:t>
            </a:r>
            <a:r>
              <a:rPr lang="tr" sz="1850">
                <a:highlight>
                  <a:schemeClr val="dk1"/>
                </a:highlight>
                <a:latin typeface="Roboto"/>
                <a:ea typeface="Roboto"/>
                <a:cs typeface="Roboto"/>
                <a:sym typeface="Roboto"/>
              </a:rPr>
              <a:t>Çantasında</a:t>
            </a:r>
            <a:r>
              <a:rPr lang="tr" sz="1850">
                <a:highlight>
                  <a:schemeClr val="dk1"/>
                </a:highlight>
                <a:latin typeface="Roboto"/>
                <a:ea typeface="Roboto"/>
                <a:cs typeface="Roboto"/>
                <a:sym typeface="Roboto"/>
              </a:rPr>
              <a:t> olmasını düşündüğünüz </a:t>
            </a:r>
            <a:r>
              <a:rPr b="1" i="1" lang="tr" sz="1850">
                <a:solidFill>
                  <a:srgbClr val="980000"/>
                </a:solidFill>
                <a:highlight>
                  <a:schemeClr val="dk1"/>
                </a:highlight>
                <a:latin typeface="Roboto"/>
                <a:ea typeface="Roboto"/>
                <a:cs typeface="Roboto"/>
                <a:sym typeface="Roboto"/>
              </a:rPr>
              <a:t>diğer</a:t>
            </a:r>
            <a:r>
              <a:rPr b="1" i="1" lang="tr" sz="1850">
                <a:solidFill>
                  <a:srgbClr val="980000"/>
                </a:solidFill>
                <a:highlight>
                  <a:schemeClr val="dk1"/>
                </a:highlight>
                <a:latin typeface="Roboto"/>
                <a:ea typeface="Roboto"/>
                <a:cs typeface="Roboto"/>
                <a:sym typeface="Roboto"/>
              </a:rPr>
              <a:t> malzeme </a:t>
            </a:r>
            <a:r>
              <a:rPr lang="tr" sz="1850">
                <a:highlight>
                  <a:schemeClr val="dk1"/>
                </a:highlight>
                <a:latin typeface="Roboto"/>
                <a:ea typeface="Roboto"/>
                <a:cs typeface="Roboto"/>
                <a:sym typeface="Roboto"/>
              </a:rPr>
              <a:t>tahminleriniz nelerdir?  (3 dakikanız var/ 5 tahmin hakkı)</a:t>
            </a:r>
            <a:endParaRPr/>
          </a:p>
        </p:txBody>
      </p:sp>
      <p:sp>
        <p:nvSpPr>
          <p:cNvPr id="287" name="Google Shape;287;p31"/>
          <p:cNvSpPr txBox="1"/>
          <p:nvPr>
            <p:ph idx="1" type="body"/>
          </p:nvPr>
        </p:nvSpPr>
        <p:spPr>
          <a:xfrm>
            <a:off x="687250" y="4166100"/>
            <a:ext cx="2671500" cy="377700"/>
          </a:xfrm>
          <a:prstGeom prst="rect">
            <a:avLst/>
          </a:prstGeom>
        </p:spPr>
        <p:txBody>
          <a:bodyPr anchorCtr="0" anchor="t" bIns="91425" lIns="91425" spcFirstLastPara="1" rIns="91425" wrap="square" tIns="91425">
            <a:noAutofit/>
          </a:bodyPr>
          <a:lstStyle/>
          <a:p>
            <a:pPr indent="0" lvl="0" marL="0" marR="0" rtl="0" algn="l">
              <a:lnSpc>
                <a:spcPct val="115000"/>
              </a:lnSpc>
              <a:spcBef>
                <a:spcPts val="1200"/>
              </a:spcBef>
              <a:spcAft>
                <a:spcPts val="1200"/>
              </a:spcAft>
              <a:buSzPts val="1018"/>
              <a:buNone/>
            </a:pPr>
            <a:r>
              <a:rPr lang="tr" sz="2511">
                <a:solidFill>
                  <a:srgbClr val="980000"/>
                </a:solidFill>
                <a:highlight>
                  <a:schemeClr val="dk1"/>
                </a:highlight>
                <a:latin typeface="Roboto"/>
                <a:ea typeface="Roboto"/>
                <a:cs typeface="Roboto"/>
                <a:sym typeface="Roboto"/>
              </a:rPr>
              <a:t>Uyku Tulumu</a:t>
            </a:r>
            <a:endParaRPr sz="2511">
              <a:solidFill>
                <a:srgbClr val="980000"/>
              </a:solidFill>
              <a:highlight>
                <a:schemeClr val="dk1"/>
              </a:highlight>
              <a:latin typeface="Roboto"/>
              <a:ea typeface="Roboto"/>
              <a:cs typeface="Roboto"/>
              <a:sym typeface="Roboto"/>
            </a:endParaRPr>
          </a:p>
        </p:txBody>
      </p:sp>
      <p:sp>
        <p:nvSpPr>
          <p:cNvPr id="288" name="Google Shape;288;p31"/>
          <p:cNvSpPr txBox="1"/>
          <p:nvPr>
            <p:ph idx="1" type="body"/>
          </p:nvPr>
        </p:nvSpPr>
        <p:spPr>
          <a:xfrm>
            <a:off x="4881400" y="3462600"/>
            <a:ext cx="3211200" cy="531900"/>
          </a:xfrm>
          <a:prstGeom prst="rect">
            <a:avLst/>
          </a:prstGeom>
        </p:spPr>
        <p:txBody>
          <a:bodyPr anchorCtr="0" anchor="t" bIns="91425" lIns="91425" spcFirstLastPara="1" rIns="91425" wrap="square" tIns="91425">
            <a:noAutofit/>
          </a:bodyPr>
          <a:lstStyle/>
          <a:p>
            <a:pPr indent="0" lvl="0" marL="0" marR="0" rtl="0" algn="l">
              <a:lnSpc>
                <a:spcPct val="115000"/>
              </a:lnSpc>
              <a:spcBef>
                <a:spcPts val="1200"/>
              </a:spcBef>
              <a:spcAft>
                <a:spcPts val="1200"/>
              </a:spcAft>
              <a:buSzPts val="1018"/>
              <a:buNone/>
            </a:pPr>
            <a:r>
              <a:rPr lang="tr" sz="1911">
                <a:solidFill>
                  <a:srgbClr val="980000"/>
                </a:solidFill>
                <a:highlight>
                  <a:schemeClr val="dk1"/>
                </a:highlight>
                <a:latin typeface="Roboto"/>
                <a:ea typeface="Roboto"/>
                <a:cs typeface="Roboto"/>
                <a:sym typeface="Roboto"/>
              </a:rPr>
              <a:t>Düzenli kullanılan ilaçlar</a:t>
            </a:r>
            <a:endParaRPr sz="1911">
              <a:solidFill>
                <a:srgbClr val="980000"/>
              </a:solidFill>
              <a:highlight>
                <a:schemeClr val="dk1"/>
              </a:highlight>
              <a:latin typeface="Roboto"/>
              <a:ea typeface="Roboto"/>
              <a:cs typeface="Roboto"/>
              <a:sym typeface="Roboto"/>
            </a:endParaRPr>
          </a:p>
        </p:txBody>
      </p:sp>
      <p:sp>
        <p:nvSpPr>
          <p:cNvPr id="289" name="Google Shape;289;p31"/>
          <p:cNvSpPr txBox="1"/>
          <p:nvPr>
            <p:ph idx="1" type="body"/>
          </p:nvPr>
        </p:nvSpPr>
        <p:spPr>
          <a:xfrm>
            <a:off x="3182250" y="4166100"/>
            <a:ext cx="2671500" cy="377700"/>
          </a:xfrm>
          <a:prstGeom prst="rect">
            <a:avLst/>
          </a:prstGeom>
        </p:spPr>
        <p:txBody>
          <a:bodyPr anchorCtr="0" anchor="t" bIns="91425" lIns="91425" spcFirstLastPara="1" rIns="91425" wrap="square" tIns="91425">
            <a:noAutofit/>
          </a:bodyPr>
          <a:lstStyle/>
          <a:p>
            <a:pPr indent="0" lvl="0" marL="0" marR="0" rtl="0" algn="l">
              <a:lnSpc>
                <a:spcPct val="115000"/>
              </a:lnSpc>
              <a:spcBef>
                <a:spcPts val="1200"/>
              </a:spcBef>
              <a:spcAft>
                <a:spcPts val="1200"/>
              </a:spcAft>
              <a:buSzPts val="1018"/>
              <a:buNone/>
            </a:pPr>
            <a:r>
              <a:rPr lang="tr" sz="2511">
                <a:solidFill>
                  <a:srgbClr val="980000"/>
                </a:solidFill>
                <a:highlight>
                  <a:schemeClr val="dk1"/>
                </a:highlight>
                <a:latin typeface="Roboto"/>
                <a:ea typeface="Roboto"/>
                <a:cs typeface="Roboto"/>
                <a:sym typeface="Roboto"/>
              </a:rPr>
              <a:t>Battaniye</a:t>
            </a:r>
            <a:endParaRPr sz="2511">
              <a:solidFill>
                <a:srgbClr val="980000"/>
              </a:solidFill>
              <a:highlight>
                <a:schemeClr val="dk1"/>
              </a:highlight>
              <a:latin typeface="Roboto"/>
              <a:ea typeface="Roboto"/>
              <a:cs typeface="Roboto"/>
              <a:sym typeface="Roboto"/>
            </a:endParaRPr>
          </a:p>
        </p:txBody>
      </p:sp>
      <p:sp>
        <p:nvSpPr>
          <p:cNvPr id="290" name="Google Shape;290;p31"/>
          <p:cNvSpPr txBox="1"/>
          <p:nvPr>
            <p:ph idx="1" type="body"/>
          </p:nvPr>
        </p:nvSpPr>
        <p:spPr>
          <a:xfrm>
            <a:off x="5853750" y="3994500"/>
            <a:ext cx="2896500" cy="469500"/>
          </a:xfrm>
          <a:prstGeom prst="rect">
            <a:avLst/>
          </a:prstGeom>
        </p:spPr>
        <p:txBody>
          <a:bodyPr anchorCtr="0" anchor="t" bIns="91425" lIns="91425" spcFirstLastPara="1" rIns="91425" wrap="square" tIns="91425">
            <a:noAutofit/>
          </a:bodyPr>
          <a:lstStyle/>
          <a:p>
            <a:pPr indent="0" lvl="0" marL="0" marR="0" rtl="0" algn="l">
              <a:lnSpc>
                <a:spcPct val="115000"/>
              </a:lnSpc>
              <a:spcBef>
                <a:spcPts val="1200"/>
              </a:spcBef>
              <a:spcAft>
                <a:spcPts val="1200"/>
              </a:spcAft>
              <a:buSzPts val="1018"/>
              <a:buNone/>
            </a:pPr>
            <a:r>
              <a:rPr lang="tr" sz="2511">
                <a:solidFill>
                  <a:srgbClr val="980000"/>
                </a:solidFill>
                <a:highlight>
                  <a:schemeClr val="dk1"/>
                </a:highlight>
                <a:latin typeface="Roboto"/>
                <a:ea typeface="Roboto"/>
                <a:cs typeface="Roboto"/>
                <a:sym typeface="Roboto"/>
              </a:rPr>
              <a:t>İlk Yardım Çantası</a:t>
            </a:r>
            <a:endParaRPr sz="2511">
              <a:solidFill>
                <a:srgbClr val="980000"/>
              </a:solidFill>
              <a:highlight>
                <a:schemeClr val="dk1"/>
              </a:highlight>
              <a:latin typeface="Roboto"/>
              <a:ea typeface="Roboto"/>
              <a:cs typeface="Roboto"/>
              <a:sym typeface="Roboto"/>
            </a:endParaRPr>
          </a:p>
        </p:txBody>
      </p:sp>
      <p:pic>
        <p:nvPicPr>
          <p:cNvPr id="291" name="Google Shape;291;p31"/>
          <p:cNvPicPr preferRelativeResize="0"/>
          <p:nvPr/>
        </p:nvPicPr>
        <p:blipFill>
          <a:blip r:embed="rId4">
            <a:alphaModFix/>
          </a:blip>
          <a:stretch>
            <a:fillRect/>
          </a:stretch>
        </p:blipFill>
        <p:spPr>
          <a:xfrm>
            <a:off x="7117925" y="2153474"/>
            <a:ext cx="1594726" cy="1064450"/>
          </a:xfrm>
          <a:prstGeom prst="rect">
            <a:avLst/>
          </a:prstGeom>
          <a:noFill/>
          <a:ln>
            <a:noFill/>
          </a:ln>
        </p:spPr>
      </p:pic>
      <p:pic>
        <p:nvPicPr>
          <p:cNvPr id="292" name="Google Shape;292;p31" title="güvenli gelecek projesi 2. saha.png"/>
          <p:cNvPicPr preferRelativeResize="0"/>
          <p:nvPr/>
        </p:nvPicPr>
        <p:blipFill rotWithShape="1">
          <a:blip r:embed="rId5">
            <a:alphaModFix/>
          </a:blip>
          <a:srcRect b="81702" l="3301" r="2624" t="0"/>
          <a:stretch/>
        </p:blipFill>
        <p:spPr>
          <a:xfrm>
            <a:off x="2819174" y="381425"/>
            <a:ext cx="4702501" cy="11433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tr" sz="1850">
                <a:solidFill>
                  <a:srgbClr val="444746"/>
                </a:solidFill>
                <a:highlight>
                  <a:srgbClr val="FFFFFF"/>
                </a:highlight>
                <a:latin typeface="Roboto"/>
                <a:ea typeface="Roboto"/>
                <a:cs typeface="Roboto"/>
                <a:sym typeface="Roboto"/>
              </a:rPr>
              <a:t>Soru 1: </a:t>
            </a:r>
            <a:r>
              <a:rPr lang="tr" sz="1850">
                <a:solidFill>
                  <a:srgbClr val="444746"/>
                </a:solidFill>
                <a:highlight>
                  <a:srgbClr val="FFFFFF"/>
                </a:highlight>
                <a:latin typeface="Roboto"/>
                <a:ea typeface="Roboto"/>
                <a:cs typeface="Roboto"/>
                <a:sym typeface="Roboto"/>
              </a:rPr>
              <a:t>Afet çantasında düdük bulundurulmasının temel nedeni aşağıdakilerden hangisidir?</a:t>
            </a:r>
            <a:endParaRPr sz="1900">
              <a:solidFill>
                <a:srgbClr val="000000"/>
              </a:solidFill>
              <a:latin typeface="Arial"/>
              <a:ea typeface="Arial"/>
              <a:cs typeface="Arial"/>
              <a:sym typeface="Arial"/>
            </a:endParaRPr>
          </a:p>
          <a:p>
            <a:pPr indent="0" lvl="0" marL="0" rtl="0" algn="l">
              <a:lnSpc>
                <a:spcPct val="115000"/>
              </a:lnSpc>
              <a:spcBef>
                <a:spcPts val="1200"/>
              </a:spcBef>
              <a:spcAft>
                <a:spcPts val="1200"/>
              </a:spcAft>
              <a:buNone/>
            </a:pPr>
            <a:r>
              <a:t/>
            </a:r>
            <a:endParaRPr sz="1050">
              <a:solidFill>
                <a:srgbClr val="444746"/>
              </a:solidFill>
              <a:highlight>
                <a:srgbClr val="FFFFFF"/>
              </a:highlight>
              <a:latin typeface="Roboto"/>
              <a:ea typeface="Roboto"/>
              <a:cs typeface="Roboto"/>
              <a:sym typeface="Roboto"/>
            </a:endParaRPr>
          </a:p>
        </p:txBody>
      </p:sp>
      <p:sp>
        <p:nvSpPr>
          <p:cNvPr id="135" name="Google Shape;135;p1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tr" sz="1550">
                <a:solidFill>
                  <a:srgbClr val="444746"/>
                </a:solidFill>
                <a:highlight>
                  <a:srgbClr val="FFFFFF"/>
                </a:highlight>
                <a:latin typeface="Roboto"/>
                <a:ea typeface="Roboto"/>
                <a:cs typeface="Roboto"/>
                <a:sym typeface="Roboto"/>
              </a:rPr>
              <a:t>A) Yardım ekipleriyle daha hızlı iletişim kurmak ve bulunduğunuz konumu belirtmek</a:t>
            </a:r>
            <a:endParaRPr sz="1550">
              <a:solidFill>
                <a:srgbClr val="444746"/>
              </a:solidFill>
              <a:highlight>
                <a:srgbClr val="FFFFFF"/>
              </a:highlight>
              <a:latin typeface="Roboto"/>
              <a:ea typeface="Roboto"/>
              <a:cs typeface="Roboto"/>
              <a:sym typeface="Roboto"/>
            </a:endParaRPr>
          </a:p>
          <a:p>
            <a:pPr indent="0" lvl="0" marL="0" rtl="0" algn="l">
              <a:spcBef>
                <a:spcPts val="1200"/>
              </a:spcBef>
              <a:spcAft>
                <a:spcPts val="0"/>
              </a:spcAft>
              <a:buNone/>
            </a:pPr>
            <a:r>
              <a:rPr lang="tr" sz="1550">
                <a:solidFill>
                  <a:srgbClr val="444746"/>
                </a:solidFill>
                <a:highlight>
                  <a:srgbClr val="FFFFFF"/>
                </a:highlight>
                <a:latin typeface="Roboto"/>
                <a:ea typeface="Roboto"/>
                <a:cs typeface="Roboto"/>
                <a:sym typeface="Roboto"/>
              </a:rPr>
              <a:t>B) Stresli durumlarda dikkat dağıtarak sakinleşmeye yardımcı olmak</a:t>
            </a:r>
            <a:endParaRPr sz="1550">
              <a:solidFill>
                <a:srgbClr val="444746"/>
              </a:solidFill>
              <a:highlight>
                <a:srgbClr val="FFFFFF"/>
              </a:highlight>
              <a:latin typeface="Roboto"/>
              <a:ea typeface="Roboto"/>
              <a:cs typeface="Roboto"/>
              <a:sym typeface="Roboto"/>
            </a:endParaRPr>
          </a:p>
          <a:p>
            <a:pPr indent="0" lvl="0" marL="0" rtl="0" algn="l">
              <a:spcBef>
                <a:spcPts val="1200"/>
              </a:spcBef>
              <a:spcAft>
                <a:spcPts val="0"/>
              </a:spcAft>
              <a:buNone/>
            </a:pPr>
            <a:r>
              <a:rPr lang="tr" sz="1550">
                <a:solidFill>
                  <a:srgbClr val="444746"/>
                </a:solidFill>
                <a:highlight>
                  <a:srgbClr val="FFFFFF"/>
                </a:highlight>
                <a:latin typeface="Roboto"/>
                <a:ea typeface="Roboto"/>
                <a:cs typeface="Roboto"/>
                <a:sym typeface="Roboto"/>
              </a:rPr>
              <a:t>C) Elektrik kesintilerinde sesli sinyal vererek yön tayini sağlamak</a:t>
            </a:r>
            <a:endParaRPr sz="1550">
              <a:solidFill>
                <a:srgbClr val="444746"/>
              </a:solidFill>
              <a:highlight>
                <a:srgbClr val="FFFFFF"/>
              </a:highlight>
              <a:latin typeface="Roboto"/>
              <a:ea typeface="Roboto"/>
              <a:cs typeface="Roboto"/>
              <a:sym typeface="Roboto"/>
            </a:endParaRPr>
          </a:p>
          <a:p>
            <a:pPr indent="0" lvl="0" marL="0" rtl="0" algn="l">
              <a:spcBef>
                <a:spcPts val="1200"/>
              </a:spcBef>
              <a:spcAft>
                <a:spcPts val="1200"/>
              </a:spcAft>
              <a:buNone/>
            </a:pPr>
            <a:r>
              <a:rPr lang="tr" sz="1550">
                <a:solidFill>
                  <a:srgbClr val="444746"/>
                </a:solidFill>
                <a:highlight>
                  <a:srgbClr val="FFFFFF"/>
                </a:highlight>
                <a:latin typeface="Roboto"/>
                <a:ea typeface="Roboto"/>
                <a:cs typeface="Roboto"/>
                <a:sym typeface="Roboto"/>
              </a:rPr>
              <a:t>D) Enkaz altında diğer kazazedelerle koordinasyon kurmak</a:t>
            </a:r>
            <a:endParaRPr sz="1800"/>
          </a:p>
        </p:txBody>
      </p:sp>
      <p:pic>
        <p:nvPicPr>
          <p:cNvPr id="136" name="Google Shape;136;p14" title="güvenli gelecek projesi 2. saha.png"/>
          <p:cNvPicPr preferRelativeResize="0"/>
          <p:nvPr/>
        </p:nvPicPr>
        <p:blipFill rotWithShape="1">
          <a:blip r:embed="rId3">
            <a:alphaModFix/>
          </a:blip>
          <a:srcRect b="81702" l="3301" r="2624" t="0"/>
          <a:stretch/>
        </p:blipFill>
        <p:spPr>
          <a:xfrm>
            <a:off x="1902375" y="3678875"/>
            <a:ext cx="5062975" cy="1230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DOĞRU CEVAP: A</a:t>
            </a:r>
            <a:endParaRPr/>
          </a:p>
        </p:txBody>
      </p:sp>
      <p:sp>
        <p:nvSpPr>
          <p:cNvPr id="142" name="Google Shape;142;p15"/>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tr" sz="2850">
                <a:solidFill>
                  <a:srgbClr val="444746"/>
                </a:solidFill>
                <a:highlight>
                  <a:srgbClr val="FFFFFF"/>
                </a:highlight>
                <a:latin typeface="Roboto"/>
                <a:ea typeface="Roboto"/>
                <a:cs typeface="Roboto"/>
                <a:sym typeface="Roboto"/>
              </a:rPr>
              <a:t>Yardım ekipleriyle daha hızlı iletişim kurmak ve bulunduğunuz konumu belirtmek</a:t>
            </a:r>
            <a:endParaRPr sz="2850">
              <a:solidFill>
                <a:srgbClr val="444746"/>
              </a:solidFill>
              <a:highlight>
                <a:srgbClr val="FFFFFF"/>
              </a:highlight>
              <a:latin typeface="Roboto"/>
              <a:ea typeface="Roboto"/>
              <a:cs typeface="Roboto"/>
              <a:sym typeface="Roboto"/>
            </a:endParaRPr>
          </a:p>
          <a:p>
            <a:pPr indent="0" lvl="0" marL="0" rtl="0" algn="l">
              <a:spcBef>
                <a:spcPts val="1200"/>
              </a:spcBef>
              <a:spcAft>
                <a:spcPts val="1200"/>
              </a:spcAft>
              <a:buNone/>
            </a:pPr>
            <a:r>
              <a:t/>
            </a:r>
            <a:endParaRPr/>
          </a:p>
        </p:txBody>
      </p:sp>
      <p:pic>
        <p:nvPicPr>
          <p:cNvPr id="143" name="Google Shape;143;p15"/>
          <p:cNvPicPr preferRelativeResize="0"/>
          <p:nvPr/>
        </p:nvPicPr>
        <p:blipFill>
          <a:blip r:embed="rId3">
            <a:alphaModFix/>
          </a:blip>
          <a:stretch>
            <a:fillRect/>
          </a:stretch>
        </p:blipFill>
        <p:spPr>
          <a:xfrm>
            <a:off x="6427925" y="2948475"/>
            <a:ext cx="2496275" cy="1933474"/>
          </a:xfrm>
          <a:prstGeom prst="rect">
            <a:avLst/>
          </a:prstGeom>
          <a:noFill/>
          <a:ln>
            <a:noFill/>
          </a:ln>
        </p:spPr>
      </p:pic>
      <p:pic>
        <p:nvPicPr>
          <p:cNvPr id="144" name="Google Shape;144;p15" title="güvenli gelecek projesi 2. saha.png"/>
          <p:cNvPicPr preferRelativeResize="0"/>
          <p:nvPr/>
        </p:nvPicPr>
        <p:blipFill rotWithShape="1">
          <a:blip r:embed="rId4">
            <a:alphaModFix/>
          </a:blip>
          <a:srcRect b="81702" l="3301" r="2624" t="0"/>
          <a:stretch/>
        </p:blipFill>
        <p:spPr>
          <a:xfrm>
            <a:off x="221450" y="3699000"/>
            <a:ext cx="5062975" cy="1230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marR="0" rtl="0" algn="l">
              <a:lnSpc>
                <a:spcPct val="115000"/>
              </a:lnSpc>
              <a:spcBef>
                <a:spcPts val="1200"/>
              </a:spcBef>
              <a:spcAft>
                <a:spcPts val="1200"/>
              </a:spcAft>
              <a:buNone/>
            </a:pPr>
            <a:r>
              <a:rPr b="1" lang="tr" sz="1850">
                <a:solidFill>
                  <a:srgbClr val="444746"/>
                </a:solidFill>
                <a:highlight>
                  <a:srgbClr val="FFFFFF"/>
                </a:highlight>
                <a:latin typeface="Roboto"/>
                <a:ea typeface="Roboto"/>
                <a:cs typeface="Roboto"/>
                <a:sym typeface="Roboto"/>
              </a:rPr>
              <a:t>Soru 2: </a:t>
            </a:r>
            <a:r>
              <a:rPr lang="tr" sz="1850">
                <a:solidFill>
                  <a:srgbClr val="444746"/>
                </a:solidFill>
                <a:highlight>
                  <a:srgbClr val="FFFFFF"/>
                </a:highlight>
                <a:latin typeface="Roboto"/>
                <a:ea typeface="Roboto"/>
                <a:cs typeface="Roboto"/>
                <a:sym typeface="Roboto"/>
              </a:rPr>
              <a:t>Afet sonrası ilk kaç saat yardım gelmeyebilir?</a:t>
            </a:r>
            <a:endParaRPr sz="1850">
              <a:solidFill>
                <a:srgbClr val="444746"/>
              </a:solidFill>
              <a:highlight>
                <a:srgbClr val="FFFFFF"/>
              </a:highlight>
              <a:latin typeface="Roboto"/>
              <a:ea typeface="Roboto"/>
              <a:cs typeface="Roboto"/>
              <a:sym typeface="Roboto"/>
            </a:endParaRPr>
          </a:p>
        </p:txBody>
      </p:sp>
      <p:sp>
        <p:nvSpPr>
          <p:cNvPr id="150" name="Google Shape;150;p16"/>
          <p:cNvSpPr txBox="1"/>
          <p:nvPr>
            <p:ph idx="1" type="body"/>
          </p:nvPr>
        </p:nvSpPr>
        <p:spPr>
          <a:xfrm>
            <a:off x="819150" y="1559925"/>
            <a:ext cx="7505700" cy="2448000"/>
          </a:xfrm>
          <a:prstGeom prst="rect">
            <a:avLst/>
          </a:prstGeom>
        </p:spPr>
        <p:txBody>
          <a:bodyPr anchorCtr="0" anchor="t" bIns="91425" lIns="91425" spcFirstLastPara="1" rIns="91425" wrap="square" tIns="91425">
            <a:normAutofit/>
          </a:bodyPr>
          <a:lstStyle/>
          <a:p>
            <a:pPr indent="0" lvl="0" marL="0" marR="0" rtl="0" algn="l">
              <a:lnSpc>
                <a:spcPct val="115000"/>
              </a:lnSpc>
              <a:spcBef>
                <a:spcPts val="1200"/>
              </a:spcBef>
              <a:spcAft>
                <a:spcPts val="1200"/>
              </a:spcAft>
              <a:buNone/>
            </a:pPr>
            <a:r>
              <a:rPr lang="tr" sz="1850">
                <a:solidFill>
                  <a:srgbClr val="444746"/>
                </a:solidFill>
                <a:highlight>
                  <a:srgbClr val="FFFFFF"/>
                </a:highlight>
                <a:latin typeface="Roboto"/>
                <a:ea typeface="Roboto"/>
                <a:cs typeface="Roboto"/>
                <a:sym typeface="Roboto"/>
              </a:rPr>
              <a:t>A) 12 saat</a:t>
            </a:r>
            <a:br>
              <a:rPr lang="tr" sz="1850">
                <a:solidFill>
                  <a:srgbClr val="444746"/>
                </a:solidFill>
                <a:highlight>
                  <a:srgbClr val="FFFFFF"/>
                </a:highlight>
                <a:latin typeface="Roboto"/>
                <a:ea typeface="Roboto"/>
                <a:cs typeface="Roboto"/>
                <a:sym typeface="Roboto"/>
              </a:rPr>
            </a:br>
            <a:r>
              <a:rPr lang="tr" sz="1850">
                <a:solidFill>
                  <a:srgbClr val="444746"/>
                </a:solidFill>
                <a:highlight>
                  <a:srgbClr val="FFFFFF"/>
                </a:highlight>
                <a:latin typeface="Roboto"/>
                <a:ea typeface="Roboto"/>
                <a:cs typeface="Roboto"/>
                <a:sym typeface="Roboto"/>
              </a:rPr>
              <a:t>B) 24 saat</a:t>
            </a:r>
            <a:br>
              <a:rPr lang="tr" sz="1850">
                <a:solidFill>
                  <a:srgbClr val="444746"/>
                </a:solidFill>
                <a:highlight>
                  <a:srgbClr val="FFFFFF"/>
                </a:highlight>
                <a:latin typeface="Roboto"/>
                <a:ea typeface="Roboto"/>
                <a:cs typeface="Roboto"/>
                <a:sym typeface="Roboto"/>
              </a:rPr>
            </a:br>
            <a:r>
              <a:rPr lang="tr" sz="1850">
                <a:solidFill>
                  <a:srgbClr val="444746"/>
                </a:solidFill>
                <a:highlight>
                  <a:srgbClr val="FFFFFF"/>
                </a:highlight>
                <a:latin typeface="Roboto"/>
                <a:ea typeface="Roboto"/>
                <a:cs typeface="Roboto"/>
                <a:sym typeface="Roboto"/>
              </a:rPr>
              <a:t>C) 48 saat</a:t>
            </a:r>
            <a:br>
              <a:rPr lang="tr" sz="1850">
                <a:solidFill>
                  <a:srgbClr val="444746"/>
                </a:solidFill>
                <a:highlight>
                  <a:srgbClr val="FFFFFF"/>
                </a:highlight>
                <a:latin typeface="Roboto"/>
                <a:ea typeface="Roboto"/>
                <a:cs typeface="Roboto"/>
                <a:sym typeface="Roboto"/>
              </a:rPr>
            </a:br>
            <a:r>
              <a:rPr lang="tr" sz="1850">
                <a:solidFill>
                  <a:srgbClr val="444746"/>
                </a:solidFill>
                <a:highlight>
                  <a:srgbClr val="FFFFFF"/>
                </a:highlight>
                <a:latin typeface="Roboto"/>
                <a:ea typeface="Roboto"/>
                <a:cs typeface="Roboto"/>
                <a:sym typeface="Roboto"/>
              </a:rPr>
              <a:t>D) 72 saat</a:t>
            </a:r>
            <a:endParaRPr sz="1850">
              <a:solidFill>
                <a:srgbClr val="444746"/>
              </a:solidFill>
              <a:highlight>
                <a:srgbClr val="FFFFFF"/>
              </a:highlight>
              <a:latin typeface="Roboto"/>
              <a:ea typeface="Roboto"/>
              <a:cs typeface="Roboto"/>
              <a:sym typeface="Roboto"/>
            </a:endParaRPr>
          </a:p>
        </p:txBody>
      </p:sp>
      <p:pic>
        <p:nvPicPr>
          <p:cNvPr id="151" name="Google Shape;151;p16" title="güvenli gelecek projesi 2. saha.png"/>
          <p:cNvPicPr preferRelativeResize="0"/>
          <p:nvPr/>
        </p:nvPicPr>
        <p:blipFill rotWithShape="1">
          <a:blip r:embed="rId3">
            <a:alphaModFix/>
          </a:blip>
          <a:srcRect b="81702" l="3301" r="2624" t="0"/>
          <a:stretch/>
        </p:blipFill>
        <p:spPr>
          <a:xfrm>
            <a:off x="1902375" y="3678875"/>
            <a:ext cx="5062975" cy="1230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7"/>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DOĞRU CEVAP: D</a:t>
            </a:r>
            <a:endParaRPr/>
          </a:p>
        </p:txBody>
      </p:sp>
      <p:sp>
        <p:nvSpPr>
          <p:cNvPr id="157" name="Google Shape;157;p17"/>
          <p:cNvSpPr txBox="1"/>
          <p:nvPr>
            <p:ph idx="1" type="body"/>
          </p:nvPr>
        </p:nvSpPr>
        <p:spPr>
          <a:xfrm>
            <a:off x="819150" y="1990725"/>
            <a:ext cx="7505700" cy="2448000"/>
          </a:xfrm>
          <a:prstGeom prst="rect">
            <a:avLst/>
          </a:prstGeom>
        </p:spPr>
        <p:txBody>
          <a:bodyPr anchorCtr="0" anchor="t" bIns="91425" lIns="91425" spcFirstLastPara="1" rIns="91425" wrap="square" tIns="91425">
            <a:normAutofit lnSpcReduction="10000"/>
          </a:bodyPr>
          <a:lstStyle/>
          <a:p>
            <a:pPr indent="0" lvl="0" marL="0" marR="0" rtl="0" algn="l">
              <a:lnSpc>
                <a:spcPct val="115000"/>
              </a:lnSpc>
              <a:spcBef>
                <a:spcPts val="1200"/>
              </a:spcBef>
              <a:spcAft>
                <a:spcPts val="0"/>
              </a:spcAft>
              <a:buNone/>
            </a:pPr>
            <a:r>
              <a:rPr lang="tr" sz="2850">
                <a:solidFill>
                  <a:srgbClr val="444746"/>
                </a:solidFill>
                <a:highlight>
                  <a:srgbClr val="FFFFFF"/>
                </a:highlight>
                <a:latin typeface="Roboto"/>
                <a:ea typeface="Roboto"/>
                <a:cs typeface="Roboto"/>
                <a:sym typeface="Roboto"/>
              </a:rPr>
              <a:t>72</a:t>
            </a:r>
            <a:r>
              <a:rPr lang="tr" sz="1100">
                <a:solidFill>
                  <a:srgbClr val="000000"/>
                </a:solidFill>
                <a:latin typeface="Arial"/>
                <a:ea typeface="Arial"/>
                <a:cs typeface="Arial"/>
                <a:sym typeface="Arial"/>
              </a:rPr>
              <a:t> </a:t>
            </a:r>
            <a:r>
              <a:rPr lang="tr" sz="2850">
                <a:solidFill>
                  <a:srgbClr val="444746"/>
                </a:solidFill>
                <a:highlight>
                  <a:srgbClr val="FFFFFF"/>
                </a:highlight>
                <a:latin typeface="Roboto"/>
                <a:ea typeface="Roboto"/>
                <a:cs typeface="Roboto"/>
                <a:sym typeface="Roboto"/>
              </a:rPr>
              <a:t>saat (Altın saat)</a:t>
            </a:r>
            <a:br>
              <a:rPr lang="tr" sz="2850">
                <a:solidFill>
                  <a:srgbClr val="444746"/>
                </a:solidFill>
                <a:highlight>
                  <a:srgbClr val="FFFFFF"/>
                </a:highlight>
                <a:latin typeface="Roboto"/>
                <a:ea typeface="Roboto"/>
                <a:cs typeface="Roboto"/>
                <a:sym typeface="Roboto"/>
              </a:rPr>
            </a:br>
            <a:br>
              <a:rPr lang="tr" sz="2850">
                <a:solidFill>
                  <a:srgbClr val="444746"/>
                </a:solidFill>
                <a:highlight>
                  <a:srgbClr val="FFFFFF"/>
                </a:highlight>
                <a:latin typeface="Roboto"/>
                <a:ea typeface="Roboto"/>
                <a:cs typeface="Roboto"/>
                <a:sym typeface="Roboto"/>
              </a:rPr>
            </a:br>
            <a:r>
              <a:rPr lang="tr" sz="1377">
                <a:solidFill>
                  <a:srgbClr val="444746"/>
                </a:solidFill>
                <a:highlight>
                  <a:srgbClr val="FFFFFF"/>
                </a:highlight>
                <a:latin typeface="Roboto"/>
                <a:ea typeface="Roboto"/>
                <a:cs typeface="Roboto"/>
                <a:sym typeface="Roboto"/>
              </a:rPr>
              <a:t>Dünyanın hiçbir ülkesinde sağlık, itfaiye ve arama kurtarma ekipleri gibi birimlerin, olası büyük bir afet ve acil durumda tüm bireylere anında ulaşması mümkün değildir. Bu durum afet sonrası altın saatler olarak adlandırılan ilk 72 saat için her bireyin hazır olmasını zorunlu kılmaktadır.</a:t>
            </a:r>
            <a:endParaRPr sz="1377">
              <a:solidFill>
                <a:srgbClr val="444746"/>
              </a:solidFill>
              <a:highlight>
                <a:srgbClr val="FFFFFF"/>
              </a:highlight>
              <a:latin typeface="Roboto"/>
              <a:ea typeface="Roboto"/>
              <a:cs typeface="Roboto"/>
              <a:sym typeface="Roboto"/>
            </a:endParaRPr>
          </a:p>
          <a:p>
            <a:pPr indent="0" lvl="0" marL="0" rtl="0" algn="l">
              <a:spcBef>
                <a:spcPts val="1200"/>
              </a:spcBef>
              <a:spcAft>
                <a:spcPts val="1200"/>
              </a:spcAft>
              <a:buNone/>
            </a:pPr>
            <a:r>
              <a:t/>
            </a:r>
            <a:endParaRPr sz="1200"/>
          </a:p>
        </p:txBody>
      </p:sp>
      <p:pic>
        <p:nvPicPr>
          <p:cNvPr id="158" name="Google Shape;158;p17"/>
          <p:cNvPicPr preferRelativeResize="0"/>
          <p:nvPr/>
        </p:nvPicPr>
        <p:blipFill>
          <a:blip r:embed="rId3">
            <a:alphaModFix/>
          </a:blip>
          <a:stretch>
            <a:fillRect/>
          </a:stretch>
        </p:blipFill>
        <p:spPr>
          <a:xfrm>
            <a:off x="5448425" y="578200"/>
            <a:ext cx="1972250" cy="2182575"/>
          </a:xfrm>
          <a:prstGeom prst="rect">
            <a:avLst/>
          </a:prstGeom>
          <a:noFill/>
          <a:ln>
            <a:noFill/>
          </a:ln>
        </p:spPr>
      </p:pic>
      <p:pic>
        <p:nvPicPr>
          <p:cNvPr id="159" name="Google Shape;159;p17"/>
          <p:cNvPicPr preferRelativeResize="0"/>
          <p:nvPr/>
        </p:nvPicPr>
        <p:blipFill>
          <a:blip r:embed="rId4">
            <a:alphaModFix/>
          </a:blip>
          <a:stretch>
            <a:fillRect/>
          </a:stretch>
        </p:blipFill>
        <p:spPr>
          <a:xfrm>
            <a:off x="7257300" y="171999"/>
            <a:ext cx="1429499" cy="829100"/>
          </a:xfrm>
          <a:prstGeom prst="rect">
            <a:avLst/>
          </a:prstGeom>
          <a:noFill/>
          <a:ln>
            <a:noFill/>
          </a:ln>
        </p:spPr>
      </p:pic>
      <p:pic>
        <p:nvPicPr>
          <p:cNvPr id="160" name="Google Shape;160;p17" title="güvenli gelecek projesi 2. saha.png"/>
          <p:cNvPicPr preferRelativeResize="0"/>
          <p:nvPr/>
        </p:nvPicPr>
        <p:blipFill rotWithShape="1">
          <a:blip r:embed="rId5">
            <a:alphaModFix/>
          </a:blip>
          <a:srcRect b="81702" l="3301" r="2624" t="0"/>
          <a:stretch/>
        </p:blipFill>
        <p:spPr>
          <a:xfrm>
            <a:off x="1902375" y="3678875"/>
            <a:ext cx="5062975" cy="1230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8"/>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tr" sz="1850">
                <a:solidFill>
                  <a:srgbClr val="444746"/>
                </a:solidFill>
                <a:highlight>
                  <a:srgbClr val="FFFFFF"/>
                </a:highlight>
                <a:latin typeface="Roboto"/>
                <a:ea typeface="Roboto"/>
                <a:cs typeface="Roboto"/>
                <a:sym typeface="Roboto"/>
              </a:rPr>
              <a:t>Soru 3: </a:t>
            </a:r>
            <a:r>
              <a:rPr lang="tr" sz="1850">
                <a:solidFill>
                  <a:srgbClr val="444746"/>
                </a:solidFill>
                <a:highlight>
                  <a:srgbClr val="FFFFFF"/>
                </a:highlight>
                <a:latin typeface="Roboto"/>
                <a:ea typeface="Roboto"/>
                <a:cs typeface="Roboto"/>
                <a:sym typeface="Roboto"/>
              </a:rPr>
              <a:t>Afet çantasında bulunan malzemelerin (su, konserve, pil vb.) yenilenme aralığı için en uygun yöntem aşağıdakilerden hangisidir?</a:t>
            </a:r>
            <a:endParaRPr sz="1100">
              <a:solidFill>
                <a:srgbClr val="000000"/>
              </a:solidFill>
              <a:latin typeface="Arial"/>
              <a:ea typeface="Arial"/>
              <a:cs typeface="Arial"/>
              <a:sym typeface="Arial"/>
            </a:endParaRPr>
          </a:p>
          <a:p>
            <a:pPr indent="0" lvl="0" marL="0" marR="0" rtl="0" algn="l">
              <a:lnSpc>
                <a:spcPct val="115000"/>
              </a:lnSpc>
              <a:spcBef>
                <a:spcPts val="1200"/>
              </a:spcBef>
              <a:spcAft>
                <a:spcPts val="1200"/>
              </a:spcAft>
              <a:buNone/>
            </a:pPr>
            <a:r>
              <a:t/>
            </a:r>
            <a:endParaRPr b="1" sz="1850">
              <a:solidFill>
                <a:srgbClr val="444746"/>
              </a:solidFill>
              <a:highlight>
                <a:srgbClr val="FFFFFF"/>
              </a:highlight>
              <a:latin typeface="Roboto"/>
              <a:ea typeface="Roboto"/>
              <a:cs typeface="Roboto"/>
              <a:sym typeface="Roboto"/>
            </a:endParaRPr>
          </a:p>
        </p:txBody>
      </p:sp>
      <p:sp>
        <p:nvSpPr>
          <p:cNvPr id="166" name="Google Shape;166;p18"/>
          <p:cNvSpPr txBox="1"/>
          <p:nvPr>
            <p:ph idx="1" type="body"/>
          </p:nvPr>
        </p:nvSpPr>
        <p:spPr>
          <a:xfrm>
            <a:off x="819150" y="1753350"/>
            <a:ext cx="7505700" cy="2448000"/>
          </a:xfrm>
          <a:prstGeom prst="rect">
            <a:avLst/>
          </a:prstGeom>
        </p:spPr>
        <p:txBody>
          <a:bodyPr anchorCtr="0" anchor="t" bIns="91425" lIns="91425" spcFirstLastPara="1" rIns="91425" wrap="square" tIns="91425">
            <a:normAutofit/>
          </a:bodyPr>
          <a:lstStyle/>
          <a:p>
            <a:pPr indent="0" lvl="0" marL="0" marR="0" rtl="0" algn="l">
              <a:lnSpc>
                <a:spcPct val="115000"/>
              </a:lnSpc>
              <a:spcBef>
                <a:spcPts val="1200"/>
              </a:spcBef>
              <a:spcAft>
                <a:spcPts val="0"/>
              </a:spcAft>
              <a:buSzPts val="1018"/>
              <a:buNone/>
            </a:pPr>
            <a:r>
              <a:rPr lang="tr" sz="1511">
                <a:solidFill>
                  <a:srgbClr val="444746"/>
                </a:solidFill>
                <a:highlight>
                  <a:srgbClr val="FFFFFF"/>
                </a:highlight>
                <a:latin typeface="Roboto"/>
                <a:ea typeface="Roboto"/>
                <a:cs typeface="Roboto"/>
                <a:sym typeface="Roboto"/>
              </a:rPr>
              <a:t>A) Yalnızca afet sonrasında eksilen ürünler tespit edilip yenilenmelidir</a:t>
            </a:r>
            <a:endParaRPr sz="1511">
              <a:solidFill>
                <a:srgbClr val="444746"/>
              </a:solidFill>
              <a:highlight>
                <a:srgbClr val="FFFFFF"/>
              </a:highlight>
              <a:latin typeface="Roboto"/>
              <a:ea typeface="Roboto"/>
              <a:cs typeface="Roboto"/>
              <a:sym typeface="Roboto"/>
            </a:endParaRPr>
          </a:p>
          <a:p>
            <a:pPr indent="0" lvl="0" marL="0" marR="0" rtl="0" algn="l">
              <a:lnSpc>
                <a:spcPct val="115000"/>
              </a:lnSpc>
              <a:spcBef>
                <a:spcPts val="1200"/>
              </a:spcBef>
              <a:spcAft>
                <a:spcPts val="0"/>
              </a:spcAft>
              <a:buSzPts val="1018"/>
              <a:buNone/>
            </a:pPr>
            <a:r>
              <a:rPr lang="tr" sz="1511">
                <a:solidFill>
                  <a:srgbClr val="444746"/>
                </a:solidFill>
                <a:highlight>
                  <a:srgbClr val="FFFFFF"/>
                </a:highlight>
                <a:latin typeface="Roboto"/>
                <a:ea typeface="Roboto"/>
                <a:cs typeface="Roboto"/>
                <a:sym typeface="Roboto"/>
              </a:rPr>
              <a:t>B) Yıllık genel kontrolü yeterlidir çünkü malzemelerin çoğu uzun ömürlüdür</a:t>
            </a:r>
            <a:endParaRPr sz="1511">
              <a:solidFill>
                <a:srgbClr val="444746"/>
              </a:solidFill>
              <a:highlight>
                <a:srgbClr val="FFFFFF"/>
              </a:highlight>
              <a:latin typeface="Roboto"/>
              <a:ea typeface="Roboto"/>
              <a:cs typeface="Roboto"/>
              <a:sym typeface="Roboto"/>
            </a:endParaRPr>
          </a:p>
          <a:p>
            <a:pPr indent="0" lvl="0" marL="0" marR="0" rtl="0" algn="l">
              <a:lnSpc>
                <a:spcPct val="115000"/>
              </a:lnSpc>
              <a:spcBef>
                <a:spcPts val="1200"/>
              </a:spcBef>
              <a:spcAft>
                <a:spcPts val="0"/>
              </a:spcAft>
              <a:buSzPts val="1018"/>
              <a:buNone/>
            </a:pPr>
            <a:r>
              <a:rPr lang="tr" sz="1511">
                <a:solidFill>
                  <a:srgbClr val="444746"/>
                </a:solidFill>
                <a:highlight>
                  <a:srgbClr val="FFFFFF"/>
                </a:highlight>
                <a:latin typeface="Roboto"/>
                <a:ea typeface="Roboto"/>
                <a:cs typeface="Roboto"/>
                <a:sym typeface="Roboto"/>
              </a:rPr>
              <a:t>C) Malzeme türüne göre farklı aralıklarla kontrol yapılmalı; örneğin sular 6 ayda, piller yılda bir değiştirilmeli</a:t>
            </a:r>
            <a:endParaRPr sz="1511">
              <a:solidFill>
                <a:srgbClr val="444746"/>
              </a:solidFill>
              <a:highlight>
                <a:srgbClr val="FFFFFF"/>
              </a:highlight>
              <a:latin typeface="Roboto"/>
              <a:ea typeface="Roboto"/>
              <a:cs typeface="Roboto"/>
              <a:sym typeface="Roboto"/>
            </a:endParaRPr>
          </a:p>
          <a:p>
            <a:pPr indent="0" lvl="0" marL="0" marR="0" rtl="0" algn="l">
              <a:lnSpc>
                <a:spcPct val="115000"/>
              </a:lnSpc>
              <a:spcBef>
                <a:spcPts val="1200"/>
              </a:spcBef>
              <a:spcAft>
                <a:spcPts val="1200"/>
              </a:spcAft>
              <a:buSzPts val="1018"/>
              <a:buNone/>
            </a:pPr>
            <a:r>
              <a:rPr lang="tr" sz="1511">
                <a:solidFill>
                  <a:srgbClr val="444746"/>
                </a:solidFill>
                <a:highlight>
                  <a:srgbClr val="FFFFFF"/>
                </a:highlight>
                <a:latin typeface="Roboto"/>
                <a:ea typeface="Roboto"/>
                <a:cs typeface="Roboto"/>
                <a:sym typeface="Roboto"/>
              </a:rPr>
              <a:t>D) Afet çantası hazırlandıktan sonra mühürlenmeli ve sadece gerektiğinde açılmalıdır</a:t>
            </a:r>
            <a:endParaRPr sz="1881">
              <a:solidFill>
                <a:srgbClr val="444746"/>
              </a:solidFill>
              <a:highlight>
                <a:srgbClr val="FFFFFF"/>
              </a:highlight>
              <a:latin typeface="Roboto"/>
              <a:ea typeface="Roboto"/>
              <a:cs typeface="Roboto"/>
              <a:sym typeface="Roboto"/>
            </a:endParaRPr>
          </a:p>
        </p:txBody>
      </p:sp>
      <p:pic>
        <p:nvPicPr>
          <p:cNvPr id="167" name="Google Shape;167;p18" title="güvenli gelecek projesi 2. saha.png"/>
          <p:cNvPicPr preferRelativeResize="0"/>
          <p:nvPr/>
        </p:nvPicPr>
        <p:blipFill rotWithShape="1">
          <a:blip r:embed="rId3">
            <a:alphaModFix/>
          </a:blip>
          <a:srcRect b="81702" l="3301" r="2624" t="0"/>
          <a:stretch/>
        </p:blipFill>
        <p:spPr>
          <a:xfrm>
            <a:off x="1902375" y="3678875"/>
            <a:ext cx="5062975" cy="1230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9"/>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DOĞRU CEVAP: C</a:t>
            </a:r>
            <a:endParaRPr/>
          </a:p>
        </p:txBody>
      </p:sp>
      <p:sp>
        <p:nvSpPr>
          <p:cNvPr id="173" name="Google Shape;173;p19"/>
          <p:cNvSpPr txBox="1"/>
          <p:nvPr>
            <p:ph idx="1" type="body"/>
          </p:nvPr>
        </p:nvSpPr>
        <p:spPr>
          <a:xfrm>
            <a:off x="819150" y="1990725"/>
            <a:ext cx="5412900" cy="24480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tr" sz="2350">
                <a:solidFill>
                  <a:srgbClr val="444746"/>
                </a:solidFill>
                <a:latin typeface="Roboto"/>
                <a:ea typeface="Roboto"/>
                <a:cs typeface="Roboto"/>
                <a:sym typeface="Roboto"/>
              </a:rPr>
              <a:t>Malzeme türüne göre farklı aralıklarla kontrol yapılmalı; örneğin sular 6 ayda, piller yılda bir değiştirilmeli</a:t>
            </a:r>
            <a:endParaRPr sz="2777">
              <a:solidFill>
                <a:srgbClr val="444746"/>
              </a:solidFill>
              <a:highlight>
                <a:srgbClr val="FFFFFF"/>
              </a:highlight>
              <a:latin typeface="Roboto"/>
              <a:ea typeface="Roboto"/>
              <a:cs typeface="Roboto"/>
              <a:sym typeface="Roboto"/>
            </a:endParaRPr>
          </a:p>
          <a:p>
            <a:pPr indent="0" lvl="0" marL="0" rtl="0" algn="l">
              <a:spcBef>
                <a:spcPts val="1200"/>
              </a:spcBef>
              <a:spcAft>
                <a:spcPts val="1200"/>
              </a:spcAft>
              <a:buNone/>
            </a:pPr>
            <a:r>
              <a:t/>
            </a:r>
            <a:endParaRPr/>
          </a:p>
        </p:txBody>
      </p:sp>
      <p:pic>
        <p:nvPicPr>
          <p:cNvPr id="174" name="Google Shape;174;p19"/>
          <p:cNvPicPr preferRelativeResize="0"/>
          <p:nvPr/>
        </p:nvPicPr>
        <p:blipFill>
          <a:blip r:embed="rId3">
            <a:alphaModFix/>
          </a:blip>
          <a:stretch>
            <a:fillRect/>
          </a:stretch>
        </p:blipFill>
        <p:spPr>
          <a:xfrm>
            <a:off x="6322575" y="777400"/>
            <a:ext cx="2463600" cy="2901476"/>
          </a:xfrm>
          <a:prstGeom prst="rect">
            <a:avLst/>
          </a:prstGeom>
          <a:noFill/>
          <a:ln>
            <a:noFill/>
          </a:ln>
        </p:spPr>
      </p:pic>
      <p:pic>
        <p:nvPicPr>
          <p:cNvPr id="175" name="Google Shape;175;p19" title="güvenli gelecek projesi 2. saha.png"/>
          <p:cNvPicPr preferRelativeResize="0"/>
          <p:nvPr/>
        </p:nvPicPr>
        <p:blipFill rotWithShape="1">
          <a:blip r:embed="rId4">
            <a:alphaModFix/>
          </a:blip>
          <a:srcRect b="81702" l="3301" r="2624" t="0"/>
          <a:stretch/>
        </p:blipFill>
        <p:spPr>
          <a:xfrm>
            <a:off x="1902375" y="3678875"/>
            <a:ext cx="5062975" cy="1230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0"/>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1200"/>
              </a:spcAft>
              <a:buNone/>
            </a:pPr>
            <a:r>
              <a:rPr b="1" lang="tr" sz="1850">
                <a:solidFill>
                  <a:srgbClr val="444746"/>
                </a:solidFill>
                <a:highlight>
                  <a:srgbClr val="FFFFFF"/>
                </a:highlight>
                <a:latin typeface="Roboto"/>
                <a:ea typeface="Roboto"/>
                <a:cs typeface="Roboto"/>
                <a:sym typeface="Roboto"/>
              </a:rPr>
              <a:t>Soru 4:</a:t>
            </a:r>
            <a:r>
              <a:rPr b="1" lang="tr" sz="1100">
                <a:solidFill>
                  <a:srgbClr val="000000"/>
                </a:solidFill>
                <a:latin typeface="Arial"/>
                <a:ea typeface="Arial"/>
                <a:cs typeface="Arial"/>
                <a:sym typeface="Arial"/>
              </a:rPr>
              <a:t> </a:t>
            </a:r>
            <a:r>
              <a:rPr lang="tr" sz="1850">
                <a:solidFill>
                  <a:srgbClr val="444746"/>
                </a:solidFill>
                <a:highlight>
                  <a:srgbClr val="FFFFFF"/>
                </a:highlight>
                <a:latin typeface="Roboto"/>
                <a:ea typeface="Roboto"/>
                <a:cs typeface="Roboto"/>
                <a:sym typeface="Roboto"/>
              </a:rPr>
              <a:t>Afet çantasında neden yedek pil bulunur?</a:t>
            </a:r>
            <a:endParaRPr/>
          </a:p>
        </p:txBody>
      </p:sp>
      <p:sp>
        <p:nvSpPr>
          <p:cNvPr id="181" name="Google Shape;181;p20"/>
          <p:cNvSpPr txBox="1"/>
          <p:nvPr>
            <p:ph idx="1" type="body"/>
          </p:nvPr>
        </p:nvSpPr>
        <p:spPr>
          <a:xfrm>
            <a:off x="819150" y="1630240"/>
            <a:ext cx="7505700" cy="2448000"/>
          </a:xfrm>
          <a:prstGeom prst="rect">
            <a:avLst/>
          </a:prstGeom>
        </p:spPr>
        <p:txBody>
          <a:bodyPr anchorCtr="0" anchor="t" bIns="91425" lIns="91425" spcFirstLastPara="1" rIns="91425" wrap="square" tIns="91425">
            <a:normAutofit/>
          </a:bodyPr>
          <a:lstStyle/>
          <a:p>
            <a:pPr indent="0" lvl="0" marL="0" marR="0" rtl="0" algn="l">
              <a:lnSpc>
                <a:spcPct val="115000"/>
              </a:lnSpc>
              <a:spcBef>
                <a:spcPts val="1200"/>
              </a:spcBef>
              <a:spcAft>
                <a:spcPts val="1200"/>
              </a:spcAft>
              <a:buNone/>
            </a:pPr>
            <a:r>
              <a:rPr lang="tr" sz="1850">
                <a:solidFill>
                  <a:srgbClr val="444746"/>
                </a:solidFill>
                <a:highlight>
                  <a:srgbClr val="FFFFFF"/>
                </a:highlight>
                <a:latin typeface="Roboto"/>
                <a:ea typeface="Roboto"/>
                <a:cs typeface="Roboto"/>
                <a:sym typeface="Roboto"/>
              </a:rPr>
              <a:t>A) Oyuncak çalıştırmak için</a:t>
            </a:r>
            <a:br>
              <a:rPr lang="tr" sz="1850">
                <a:solidFill>
                  <a:srgbClr val="444746"/>
                </a:solidFill>
                <a:highlight>
                  <a:srgbClr val="FFFFFF"/>
                </a:highlight>
                <a:latin typeface="Roboto"/>
                <a:ea typeface="Roboto"/>
                <a:cs typeface="Roboto"/>
                <a:sym typeface="Roboto"/>
              </a:rPr>
            </a:br>
            <a:r>
              <a:rPr lang="tr" sz="1850">
                <a:solidFill>
                  <a:srgbClr val="444746"/>
                </a:solidFill>
                <a:highlight>
                  <a:srgbClr val="FFFFFF"/>
                </a:highlight>
                <a:latin typeface="Roboto"/>
                <a:ea typeface="Roboto"/>
                <a:cs typeface="Roboto"/>
                <a:sym typeface="Roboto"/>
              </a:rPr>
              <a:t>B) El feneri </a:t>
            </a:r>
            <a:r>
              <a:rPr lang="tr" sz="1850">
                <a:solidFill>
                  <a:srgbClr val="444746"/>
                </a:solidFill>
                <a:highlight>
                  <a:srgbClr val="FFFFFF"/>
                </a:highlight>
                <a:latin typeface="Roboto"/>
                <a:ea typeface="Roboto"/>
                <a:cs typeface="Roboto"/>
                <a:sym typeface="Roboto"/>
              </a:rPr>
              <a:t>ve</a:t>
            </a:r>
            <a:r>
              <a:rPr lang="tr" sz="1850">
                <a:solidFill>
                  <a:srgbClr val="444746"/>
                </a:solidFill>
                <a:highlight>
                  <a:srgbClr val="FFFFFF"/>
                </a:highlight>
                <a:latin typeface="Roboto"/>
                <a:ea typeface="Roboto"/>
                <a:cs typeface="Roboto"/>
                <a:sym typeface="Roboto"/>
              </a:rPr>
              <a:t> radyo gibi cihazların çalışabilmesi için</a:t>
            </a:r>
            <a:br>
              <a:rPr lang="tr" sz="1850">
                <a:solidFill>
                  <a:srgbClr val="444746"/>
                </a:solidFill>
                <a:highlight>
                  <a:srgbClr val="FFFFFF"/>
                </a:highlight>
                <a:latin typeface="Roboto"/>
                <a:ea typeface="Roboto"/>
                <a:cs typeface="Roboto"/>
                <a:sym typeface="Roboto"/>
              </a:rPr>
            </a:br>
            <a:r>
              <a:rPr lang="tr" sz="1850">
                <a:solidFill>
                  <a:srgbClr val="444746"/>
                </a:solidFill>
                <a:highlight>
                  <a:srgbClr val="FFFFFF"/>
                </a:highlight>
                <a:latin typeface="Roboto"/>
                <a:ea typeface="Roboto"/>
                <a:cs typeface="Roboto"/>
                <a:sym typeface="Roboto"/>
              </a:rPr>
              <a:t>C) Cep telefonuna takmak için</a:t>
            </a:r>
            <a:br>
              <a:rPr lang="tr" sz="1850">
                <a:solidFill>
                  <a:srgbClr val="444746"/>
                </a:solidFill>
                <a:highlight>
                  <a:srgbClr val="FFFFFF"/>
                </a:highlight>
                <a:latin typeface="Roboto"/>
                <a:ea typeface="Roboto"/>
                <a:cs typeface="Roboto"/>
                <a:sym typeface="Roboto"/>
              </a:rPr>
            </a:br>
            <a:r>
              <a:rPr lang="tr" sz="1850">
                <a:solidFill>
                  <a:srgbClr val="444746"/>
                </a:solidFill>
                <a:highlight>
                  <a:srgbClr val="FFFFFF"/>
                </a:highlight>
                <a:latin typeface="Roboto"/>
                <a:ea typeface="Roboto"/>
                <a:cs typeface="Roboto"/>
                <a:sym typeface="Roboto"/>
              </a:rPr>
              <a:t>D) Isınmak için</a:t>
            </a:r>
            <a:endParaRPr/>
          </a:p>
        </p:txBody>
      </p:sp>
      <p:pic>
        <p:nvPicPr>
          <p:cNvPr id="182" name="Google Shape;182;p20" title="güvenli gelecek projesi 2. saha.png"/>
          <p:cNvPicPr preferRelativeResize="0"/>
          <p:nvPr/>
        </p:nvPicPr>
        <p:blipFill rotWithShape="1">
          <a:blip r:embed="rId3">
            <a:alphaModFix/>
          </a:blip>
          <a:srcRect b="81702" l="3301" r="2624" t="0"/>
          <a:stretch/>
        </p:blipFill>
        <p:spPr>
          <a:xfrm>
            <a:off x="1902375" y="3678875"/>
            <a:ext cx="5062975" cy="1230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1"/>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DOĞRU CEVAP: B</a:t>
            </a:r>
            <a:endParaRPr/>
          </a:p>
        </p:txBody>
      </p:sp>
      <p:sp>
        <p:nvSpPr>
          <p:cNvPr id="188" name="Google Shape;188;p21"/>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tr" sz="2350">
                <a:solidFill>
                  <a:srgbClr val="444746"/>
                </a:solidFill>
                <a:highlight>
                  <a:srgbClr val="FFFFFF"/>
                </a:highlight>
                <a:latin typeface="Roboto"/>
                <a:ea typeface="Roboto"/>
                <a:cs typeface="Roboto"/>
                <a:sym typeface="Roboto"/>
              </a:rPr>
              <a:t>El feneri ve radyo gibi cihazların çalışabilmesi için</a:t>
            </a:r>
            <a:endParaRPr sz="3277">
              <a:solidFill>
                <a:srgbClr val="444746"/>
              </a:solidFill>
              <a:highlight>
                <a:srgbClr val="FFFFFF"/>
              </a:highlight>
              <a:latin typeface="Roboto"/>
              <a:ea typeface="Roboto"/>
              <a:cs typeface="Roboto"/>
              <a:sym typeface="Roboto"/>
            </a:endParaRPr>
          </a:p>
          <a:p>
            <a:pPr indent="0" lvl="0" marL="0" rtl="0" algn="l">
              <a:spcBef>
                <a:spcPts val="1200"/>
              </a:spcBef>
              <a:spcAft>
                <a:spcPts val="1200"/>
              </a:spcAft>
              <a:buNone/>
            </a:pPr>
            <a:r>
              <a:t/>
            </a:r>
            <a:endParaRPr/>
          </a:p>
        </p:txBody>
      </p:sp>
      <p:pic>
        <p:nvPicPr>
          <p:cNvPr id="189" name="Google Shape;189;p21"/>
          <p:cNvPicPr preferRelativeResize="0"/>
          <p:nvPr/>
        </p:nvPicPr>
        <p:blipFill>
          <a:blip r:embed="rId3">
            <a:alphaModFix/>
          </a:blip>
          <a:stretch>
            <a:fillRect/>
          </a:stretch>
        </p:blipFill>
        <p:spPr>
          <a:xfrm rot="-872335">
            <a:off x="6299443" y="344046"/>
            <a:ext cx="2913288" cy="1350733"/>
          </a:xfrm>
          <a:prstGeom prst="rect">
            <a:avLst/>
          </a:prstGeom>
          <a:noFill/>
          <a:ln>
            <a:noFill/>
          </a:ln>
        </p:spPr>
      </p:pic>
      <p:pic>
        <p:nvPicPr>
          <p:cNvPr id="190" name="Google Shape;190;p21"/>
          <p:cNvPicPr preferRelativeResize="0"/>
          <p:nvPr/>
        </p:nvPicPr>
        <p:blipFill>
          <a:blip r:embed="rId4">
            <a:alphaModFix/>
          </a:blip>
          <a:stretch>
            <a:fillRect/>
          </a:stretch>
        </p:blipFill>
        <p:spPr>
          <a:xfrm>
            <a:off x="262100" y="2571750"/>
            <a:ext cx="1640274" cy="1401623"/>
          </a:xfrm>
          <a:prstGeom prst="rect">
            <a:avLst/>
          </a:prstGeom>
          <a:noFill/>
          <a:ln>
            <a:noFill/>
          </a:ln>
        </p:spPr>
      </p:pic>
      <p:pic>
        <p:nvPicPr>
          <p:cNvPr id="191" name="Google Shape;191;p21" title="güvenli gelecek projesi 2. saha.png"/>
          <p:cNvPicPr preferRelativeResize="0"/>
          <p:nvPr/>
        </p:nvPicPr>
        <p:blipFill rotWithShape="1">
          <a:blip r:embed="rId5">
            <a:alphaModFix/>
          </a:blip>
          <a:srcRect b="81702" l="3301" r="2624" t="0"/>
          <a:stretch/>
        </p:blipFill>
        <p:spPr>
          <a:xfrm>
            <a:off x="1902375" y="3678875"/>
            <a:ext cx="5062975" cy="1230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