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T Sans Narrow"/>
      <p:regular r:id="rId12"/>
      <p:bold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bold.fntdata"/><Relationship Id="rId12" Type="http://schemas.openxmlformats.org/officeDocument/2006/relationships/font" Target="fonts/PTSansNarrow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bff4827a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7bff4827a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bff4827a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7bff4827a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bff4827a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7bff4827a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bff4827a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bff4827a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bff4827a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7bff4827a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Benim mahallem güvende mi ?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Tehlike, Risk, Güvenli Alan ve Tahliye</a:t>
            </a:r>
            <a:endParaRPr/>
          </a:p>
        </p:txBody>
      </p:sp>
      <p:pic>
        <p:nvPicPr>
          <p:cNvPr id="68" name="Google Shape;68;p13" title="güvenli gelecek projesi 2. saha.png"/>
          <p:cNvPicPr preferRelativeResize="0"/>
          <p:nvPr/>
        </p:nvPicPr>
        <p:blipFill rotWithShape="1">
          <a:blip r:embed="rId3">
            <a:alphaModFix/>
          </a:blip>
          <a:srcRect b="82680" l="3275" r="2054" t="0"/>
          <a:stretch/>
        </p:blipFill>
        <p:spPr>
          <a:xfrm>
            <a:off x="2415725" y="0"/>
            <a:ext cx="3895401" cy="89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7527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Mahallende en çok nereyi seviyorsun?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2018775" y="1460150"/>
            <a:ext cx="56394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tr" sz="4700">
                <a:solidFill>
                  <a:srgbClr val="980000"/>
                </a:solidFill>
              </a:rPr>
              <a:t>MAHALLEMİZ</a:t>
            </a:r>
            <a:endParaRPr b="1" sz="4700">
              <a:solidFill>
                <a:srgbClr val="980000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246" y="2431875"/>
            <a:ext cx="2772100" cy="271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 title="güvenli gelecek projesi 2. saha.png"/>
          <p:cNvPicPr preferRelativeResize="0"/>
          <p:nvPr/>
        </p:nvPicPr>
        <p:blipFill rotWithShape="1">
          <a:blip r:embed="rId4">
            <a:alphaModFix/>
          </a:blip>
          <a:srcRect b="82680" l="3275" r="2054" t="0"/>
          <a:stretch/>
        </p:blipFill>
        <p:spPr>
          <a:xfrm>
            <a:off x="2415725" y="0"/>
            <a:ext cx="3895401" cy="89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261375" y="747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Tehlike, Risk, Güvenli Alan ve Tahliye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714300"/>
            <a:ext cx="8520600" cy="22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tr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Tehlike: </a:t>
            </a:r>
            <a:r>
              <a:rPr lang="t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Deprem, sel, yangın gibi olaylar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tr" sz="22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Risk:</a:t>
            </a:r>
            <a:r>
              <a:rPr b="1" lang="tr" sz="22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 olayların size zarar verme ihtimali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tr" sz="220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Güvenli Alan:</a:t>
            </a:r>
            <a:r>
              <a:rPr b="1" lang="t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Afet anında zarar görme ihtimali düşük yer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" sz="2200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Tahliye:</a:t>
            </a:r>
            <a:r>
              <a:rPr lang="tr" sz="2200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Güvenli bir alana ulaşmak için izlenecek rota ve adımlar</a:t>
            </a:r>
            <a:endParaRPr sz="2900"/>
          </a:p>
        </p:txBody>
      </p:sp>
      <p:pic>
        <p:nvPicPr>
          <p:cNvPr id="83" name="Google Shape;83;p15" title="güvenli gelecek projesi 2. saha.png"/>
          <p:cNvPicPr preferRelativeResize="0"/>
          <p:nvPr/>
        </p:nvPicPr>
        <p:blipFill rotWithShape="1">
          <a:blip r:embed="rId3">
            <a:alphaModFix/>
          </a:blip>
          <a:srcRect b="82680" l="3275" r="2054" t="0"/>
          <a:stretch/>
        </p:blipFill>
        <p:spPr>
          <a:xfrm>
            <a:off x="2415725" y="0"/>
            <a:ext cx="3895401" cy="89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6463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Örnek olarak…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534500"/>
            <a:ext cx="47814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Elektrik direğinin dibinde oturmak          →</a:t>
            </a:r>
            <a:endParaRPr sz="2600"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4050425"/>
            <a:ext cx="65469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Yangın sırasında acil çıkış kapısını kullanarak çıkmak    →</a:t>
            </a:r>
            <a:endParaRPr sz="2600"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2377363"/>
            <a:ext cx="47814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Okul bahçesindeki boş alan</a:t>
            </a: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→</a:t>
            </a:r>
            <a:endParaRPr sz="2600"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3192938"/>
            <a:ext cx="47814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Deprem sırasında çatının çökmesi</a:t>
            </a: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→</a:t>
            </a:r>
            <a:endParaRPr sz="2600"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5446200" y="1531325"/>
            <a:ext cx="9162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" sz="19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Risk</a:t>
            </a:r>
            <a:endParaRPr b="1" sz="2600">
              <a:solidFill>
                <a:srgbClr val="4A86E8"/>
              </a:solidFill>
            </a:endParaRPr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5356600" y="3192950"/>
            <a:ext cx="13905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Tehlike</a:t>
            </a:r>
            <a:endParaRPr b="1" sz="2600">
              <a:solidFill>
                <a:srgbClr val="FF0000"/>
              </a:solidFill>
            </a:endParaRPr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6964025" y="4050425"/>
            <a:ext cx="13905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" sz="1900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Tahliye</a:t>
            </a:r>
            <a:endParaRPr b="1" sz="2600">
              <a:solidFill>
                <a:srgbClr val="674EA7"/>
              </a:solidFill>
            </a:endParaRPr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4950000" y="2371025"/>
            <a:ext cx="19086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" sz="190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Güvenli Alan</a:t>
            </a:r>
            <a:endParaRPr b="1" sz="2600">
              <a:solidFill>
                <a:srgbClr val="6AA84F"/>
              </a:solidFill>
            </a:endParaRPr>
          </a:p>
        </p:txBody>
      </p:sp>
      <p:pic>
        <p:nvPicPr>
          <p:cNvPr id="97" name="Google Shape;97;p16" title="güvenli gelecek projesi 2. saha.png"/>
          <p:cNvPicPr preferRelativeResize="0"/>
          <p:nvPr/>
        </p:nvPicPr>
        <p:blipFill rotWithShape="1">
          <a:blip r:embed="rId3">
            <a:alphaModFix/>
          </a:blip>
          <a:srcRect b="82680" l="3275" r="2054" t="0"/>
          <a:stretch/>
        </p:blipFill>
        <p:spPr>
          <a:xfrm>
            <a:off x="2415725" y="0"/>
            <a:ext cx="3895401" cy="89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11700" y="555750"/>
            <a:ext cx="23184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Sizce hangisi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11700" y="1152425"/>
            <a:ext cx="65469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Deprem sonrası hasarlı binada kalmaya devam etmek →</a:t>
            </a:r>
            <a:endParaRPr sz="2600"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311700" y="2670975"/>
            <a:ext cx="60726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Heyelan bölgesinde kayan kayaların yuvarlanması →</a:t>
            </a:r>
            <a:endParaRPr sz="2600"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311700" y="3811250"/>
            <a:ext cx="60726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Dere kenarında ev yapmak →</a:t>
            </a:r>
            <a:endParaRPr sz="2600"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311700" y="3196450"/>
            <a:ext cx="47814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Yangın sırasında duman solumak →</a:t>
            </a:r>
            <a:endParaRPr sz="2600"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11700" y="2143800"/>
            <a:ext cx="60726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Afet sonrası toplanma alanı olarak belirlenen park →</a:t>
            </a:r>
            <a:endParaRPr sz="2600"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311700" y="1619988"/>
            <a:ext cx="70182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 uyarısı sonrası köy halkının yüksek bölgeye taşınması</a:t>
            </a: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→</a:t>
            </a:r>
            <a:endParaRPr sz="2600"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6539775" y="1112875"/>
            <a:ext cx="9162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" sz="19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Risk</a:t>
            </a:r>
            <a:endParaRPr b="1" sz="2600">
              <a:solidFill>
                <a:srgbClr val="4A86E8"/>
              </a:solidFill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4142">
            <a:off x="93014" y="49516"/>
            <a:ext cx="461851" cy="73722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311700" y="4426050"/>
            <a:ext cx="70182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Okulda deprem tatbikatında öğrencilerin bahçeye çıkarılması →</a:t>
            </a:r>
            <a:endParaRPr sz="2600"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7051875" y="1651088"/>
            <a:ext cx="11769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" sz="1900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Tahliye</a:t>
            </a:r>
            <a:endParaRPr b="1" sz="2600">
              <a:solidFill>
                <a:srgbClr val="674EA7"/>
              </a:solidFill>
            </a:endParaRPr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6188325" y="2189300"/>
            <a:ext cx="20406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" sz="190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Güvenli Alan</a:t>
            </a:r>
            <a:endParaRPr b="1" sz="2600">
              <a:solidFill>
                <a:srgbClr val="6AA84F"/>
              </a:solidFill>
            </a:endParaRPr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6188325" y="2667600"/>
            <a:ext cx="13704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Tehlike</a:t>
            </a:r>
            <a:endParaRPr b="1" sz="2600">
              <a:solidFill>
                <a:srgbClr val="FF0000"/>
              </a:solidFill>
            </a:endParaRPr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5351250" y="3833588"/>
            <a:ext cx="9162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" sz="19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Risk</a:t>
            </a:r>
            <a:endParaRPr b="1" sz="2600">
              <a:solidFill>
                <a:srgbClr val="4A86E8"/>
              </a:solidFill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7329900" y="4426050"/>
            <a:ext cx="13704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" sz="1900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Tahliye</a:t>
            </a:r>
            <a:endParaRPr b="1" sz="2600">
              <a:solidFill>
                <a:srgbClr val="674EA7"/>
              </a:solidFill>
            </a:endParaRPr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4334825" y="3198138"/>
            <a:ext cx="13704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Tehlike</a:t>
            </a:r>
            <a:endParaRPr b="1" sz="2600">
              <a:solidFill>
                <a:srgbClr val="FF0000"/>
              </a:solidFill>
            </a:endParaRPr>
          </a:p>
        </p:txBody>
      </p:sp>
      <p:pic>
        <p:nvPicPr>
          <p:cNvPr id="118" name="Google Shape;118;p17" title="güvenli gelecek projesi 2. saha.png"/>
          <p:cNvPicPr preferRelativeResize="0"/>
          <p:nvPr/>
        </p:nvPicPr>
        <p:blipFill rotWithShape="1">
          <a:blip r:embed="rId4">
            <a:alphaModFix/>
          </a:blip>
          <a:srcRect b="82680" l="3275" r="2054" t="0"/>
          <a:stretch/>
        </p:blipFill>
        <p:spPr>
          <a:xfrm>
            <a:off x="2415725" y="0"/>
            <a:ext cx="3895401" cy="89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940950" y="772800"/>
            <a:ext cx="7461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SENARYOLAR VE </a:t>
            </a:r>
            <a:r>
              <a:rPr lang="tr"/>
              <a:t>KROKİLERİN</a:t>
            </a:r>
            <a:r>
              <a:rPr lang="tr"/>
              <a:t> ÜZERİNDE ÇALIŞ!</a:t>
            </a:r>
            <a:endParaRPr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1846400" y="1389950"/>
            <a:ext cx="6326700" cy="3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38761D"/>
                </a:solidFill>
              </a:rPr>
              <a:t>Riskleri tespit et ve işaretle.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4A86E8"/>
                </a:solidFill>
              </a:rPr>
              <a:t>Tahliye rotasını çiz.</a:t>
            </a:r>
            <a:endParaRPr b="1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FF9900"/>
                </a:solidFill>
              </a:rPr>
              <a:t>(En güvenli toplanma alanını belirle ve işaretle.)</a:t>
            </a:r>
            <a:endParaRPr b="1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tr">
                <a:solidFill>
                  <a:srgbClr val="CC4125"/>
                </a:solidFill>
              </a:rPr>
              <a:t>Tehlikelerin sonuçlarını ve alınabilecek önlemleri yaz.</a:t>
            </a:r>
            <a:endParaRPr b="1"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900" y="1389950"/>
            <a:ext cx="59462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900" y="2256062"/>
            <a:ext cx="594624" cy="60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900" y="3124400"/>
            <a:ext cx="594625" cy="60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0894" y="3995409"/>
            <a:ext cx="594626" cy="61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 title="güvenli gelecek projesi 2. saha.png"/>
          <p:cNvPicPr preferRelativeResize="0"/>
          <p:nvPr/>
        </p:nvPicPr>
        <p:blipFill rotWithShape="1">
          <a:blip r:embed="rId7">
            <a:alphaModFix/>
          </a:blip>
          <a:srcRect b="82680" l="3275" r="2054" t="0"/>
          <a:stretch/>
        </p:blipFill>
        <p:spPr>
          <a:xfrm>
            <a:off x="2415725" y="0"/>
            <a:ext cx="3895401" cy="89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