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embeddedFontLst>
    <p:embeddedFont>
      <p:font typeface="Playfair Display"/>
      <p:regular r:id="rId19"/>
      <p:bold r:id="rId20"/>
      <p:italic r:id="rId21"/>
      <p:boldItalic r:id="rId22"/>
    </p:embeddedFont>
    <p:embeddedFont>
      <p:font typeface="Montserrat"/>
      <p:regular r:id="rId23"/>
      <p:bold r:id="rId24"/>
      <p:italic r:id="rId25"/>
      <p:boldItalic r:id="rId26"/>
    </p:embeddedFont>
    <p:embeddedFont>
      <p:font typeface="Oswald"/>
      <p:regular r:id="rId27"/>
      <p:bold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PlayfairDisplay-bold.fntdata"/><Relationship Id="rId22" Type="http://schemas.openxmlformats.org/officeDocument/2006/relationships/font" Target="fonts/PlayfairDisplay-boldItalic.fntdata"/><Relationship Id="rId21" Type="http://schemas.openxmlformats.org/officeDocument/2006/relationships/font" Target="fonts/PlayfairDisplay-italic.fntdata"/><Relationship Id="rId24" Type="http://schemas.openxmlformats.org/officeDocument/2006/relationships/font" Target="fonts/Montserrat-bold.fntdata"/><Relationship Id="rId23" Type="http://schemas.openxmlformats.org/officeDocument/2006/relationships/font" Target="fonts/Montserrat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Montserrat-boldItalic.fntdata"/><Relationship Id="rId25" Type="http://schemas.openxmlformats.org/officeDocument/2006/relationships/font" Target="fonts/Montserrat-italic.fntdata"/><Relationship Id="rId28" Type="http://schemas.openxmlformats.org/officeDocument/2006/relationships/font" Target="fonts/Oswald-bold.fntdata"/><Relationship Id="rId27" Type="http://schemas.openxmlformats.org/officeDocument/2006/relationships/font" Target="fonts/Oswald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PlayfairDisplay-regular.fntdata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7c8d36c6bb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7c8d36c6bb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7c8d36c6bb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7c8d36c6bb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7c8d36c6bb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7c8d36c6bb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802eb9f0c1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802eb9f0c1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7c8d36c6bb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7c8d36c6bb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7c8d36c6bb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7c8d36c6bb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7c8d36c6bb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7c8d36c6bb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7c8d36c6bb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7c8d36c6bb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7c8d36c6bb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7c8d36c6bb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7c8d36c6bb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37c8d36c6bb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7c8d36c6bb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7c8d36c6bb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7c8d36c6bb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7c8d36c6bb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4286250" y="0"/>
            <a:ext cx="72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358475" y="0"/>
            <a:ext cx="38532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/>
          <p:nvPr>
            <p:ph hasCustomPrompt="1" type="title"/>
          </p:nvPr>
        </p:nvSpPr>
        <p:spPr>
          <a:xfrm>
            <a:off x="311700" y="999925"/>
            <a:ext cx="8520600" cy="214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dk1"/>
                </a:highlight>
              </a:defRPr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51" name="Google Shape;51;p1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4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rot="5400000">
            <a:off x="4550700" y="-498600"/>
            <a:ext cx="426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lt1"/>
                </a:highlight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highlight>
                  <a:schemeClr val="dk1"/>
                </a:highlight>
              </a:defRPr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op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Relationship Id="rId4" Type="http://schemas.openxmlformats.org/officeDocument/2006/relationships/image" Target="../media/image11.png"/><Relationship Id="rId5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g"/><Relationship Id="rId4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6D7A8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/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tr"/>
              <a:t>Toplanma Alanlarını Tanıyorum</a:t>
            </a:r>
            <a:endParaRPr/>
          </a:p>
        </p:txBody>
      </p:sp>
      <p:pic>
        <p:nvPicPr>
          <p:cNvPr id="59" name="Google Shape;59;p13" title="güvenli gelecek projesi 2. saha.png"/>
          <p:cNvPicPr preferRelativeResize="0"/>
          <p:nvPr/>
        </p:nvPicPr>
        <p:blipFill rotWithShape="1">
          <a:blip r:embed="rId3">
            <a:alphaModFix/>
          </a:blip>
          <a:srcRect b="82995" l="3546" r="2140" t="1914"/>
          <a:stretch/>
        </p:blipFill>
        <p:spPr>
          <a:xfrm>
            <a:off x="2466050" y="211375"/>
            <a:ext cx="3724250" cy="744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2"/>
          <p:cNvPicPr preferRelativeResize="0"/>
          <p:nvPr/>
        </p:nvPicPr>
        <p:blipFill rotWithShape="1">
          <a:blip r:embed="rId3">
            <a:alphaModFix/>
          </a:blip>
          <a:srcRect b="9436" l="0" r="1400" t="0"/>
          <a:stretch/>
        </p:blipFill>
        <p:spPr>
          <a:xfrm>
            <a:off x="336375" y="91737"/>
            <a:ext cx="8365675" cy="425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2" title="güvenli gelecek projesi 2. saha.png"/>
          <p:cNvPicPr preferRelativeResize="0"/>
          <p:nvPr/>
        </p:nvPicPr>
        <p:blipFill rotWithShape="1">
          <a:blip r:embed="rId4">
            <a:alphaModFix/>
          </a:blip>
          <a:srcRect b="82995" l="3546" r="2140" t="1914"/>
          <a:stretch/>
        </p:blipFill>
        <p:spPr>
          <a:xfrm>
            <a:off x="2284856" y="4387487"/>
            <a:ext cx="3724250" cy="744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98250"/>
            <a:ext cx="3716025" cy="270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3"/>
          <p:cNvPicPr preferRelativeResize="0"/>
          <p:nvPr/>
        </p:nvPicPr>
        <p:blipFill rotWithShape="1">
          <a:blip r:embed="rId4">
            <a:alphaModFix/>
          </a:blip>
          <a:srcRect b="0" l="0" r="4507" t="0"/>
          <a:stretch/>
        </p:blipFill>
        <p:spPr>
          <a:xfrm>
            <a:off x="3757050" y="994975"/>
            <a:ext cx="5213825" cy="298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3" title="güvenli gelecek projesi 2. saha.png"/>
          <p:cNvPicPr preferRelativeResize="0"/>
          <p:nvPr/>
        </p:nvPicPr>
        <p:blipFill rotWithShape="1">
          <a:blip r:embed="rId5">
            <a:alphaModFix/>
          </a:blip>
          <a:srcRect b="82995" l="3546" r="2140" t="1914"/>
          <a:stretch/>
        </p:blipFill>
        <p:spPr>
          <a:xfrm>
            <a:off x="2284856" y="4387487"/>
            <a:ext cx="3724250" cy="744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4"/>
          <p:cNvPicPr preferRelativeResize="0"/>
          <p:nvPr/>
        </p:nvPicPr>
        <p:blipFill rotWithShape="1">
          <a:blip r:embed="rId3">
            <a:alphaModFix/>
          </a:blip>
          <a:srcRect b="0" l="0" r="4297" t="0"/>
          <a:stretch/>
        </p:blipFill>
        <p:spPr>
          <a:xfrm>
            <a:off x="137725" y="967925"/>
            <a:ext cx="4893950" cy="289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4"/>
          <p:cNvPicPr preferRelativeResize="0"/>
          <p:nvPr/>
        </p:nvPicPr>
        <p:blipFill rotWithShape="1">
          <a:blip r:embed="rId4">
            <a:alphaModFix/>
          </a:blip>
          <a:srcRect b="3920" l="5624" r="0" t="18452"/>
          <a:stretch/>
        </p:blipFill>
        <p:spPr>
          <a:xfrm>
            <a:off x="5284625" y="630025"/>
            <a:ext cx="3777325" cy="369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4" title="güvenli gelecek projesi 2. saha.png"/>
          <p:cNvPicPr preferRelativeResize="0"/>
          <p:nvPr/>
        </p:nvPicPr>
        <p:blipFill rotWithShape="1">
          <a:blip r:embed="rId5">
            <a:alphaModFix/>
          </a:blip>
          <a:srcRect b="82995" l="3546" r="2140" t="1914"/>
          <a:stretch/>
        </p:blipFill>
        <p:spPr>
          <a:xfrm>
            <a:off x="2284856" y="4387487"/>
            <a:ext cx="3724250" cy="744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"/>
              <a:t>Geçici Barınma Alanları</a:t>
            </a:r>
            <a:endParaRPr/>
          </a:p>
        </p:txBody>
      </p:sp>
      <p:sp>
        <p:nvSpPr>
          <p:cNvPr id="142" name="Google Shape;142;p25"/>
          <p:cNvSpPr txBox="1"/>
          <p:nvPr>
            <p:ph idx="1" type="body"/>
          </p:nvPr>
        </p:nvSpPr>
        <p:spPr>
          <a:xfrm>
            <a:off x="311700" y="1234075"/>
            <a:ext cx="72111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61111"/>
              <a:buFont typeface="Arial"/>
              <a:buNone/>
            </a:pPr>
            <a:r>
              <a:rPr b="1" lang="tr">
                <a:latin typeface="Arial"/>
                <a:ea typeface="Arial"/>
                <a:cs typeface="Arial"/>
                <a:sym typeface="Arial"/>
              </a:rPr>
              <a:t>Toplanma Alanından Sonra,</a:t>
            </a:r>
            <a:br>
              <a:rPr b="1" lang="tr">
                <a:latin typeface="Arial"/>
                <a:ea typeface="Arial"/>
                <a:cs typeface="Arial"/>
                <a:sym typeface="Arial"/>
              </a:rPr>
            </a:br>
            <a:r>
              <a:rPr lang="tr">
                <a:latin typeface="Arial"/>
                <a:ea typeface="Arial"/>
                <a:cs typeface="Arial"/>
                <a:sym typeface="Arial"/>
              </a:rPr>
              <a:t>Eğer evimiz hasarlı veya tehlikeliyse, güvenli kalabilmemiz için Geçici Barınma Alanlarına gideriz.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61111"/>
              <a:buFont typeface="Arial"/>
              <a:buNone/>
            </a:pPr>
            <a:r>
              <a:rPr b="1" lang="tr">
                <a:latin typeface="Arial"/>
                <a:ea typeface="Arial"/>
                <a:cs typeface="Arial"/>
                <a:sym typeface="Arial"/>
              </a:rPr>
              <a:t>⛺ Geçici Barınma Alanı Nedir?</a:t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indent="-287972" lvl="0" marL="457200" rtl="0" algn="l">
              <a:spcBef>
                <a:spcPts val="1200"/>
              </a:spcBef>
              <a:spcAft>
                <a:spcPts val="0"/>
              </a:spcAft>
              <a:buSzPct val="61111"/>
              <a:buFont typeface="Arial"/>
              <a:buChar char="●"/>
            </a:pPr>
            <a:r>
              <a:rPr lang="tr">
                <a:latin typeface="Arial"/>
                <a:ea typeface="Arial"/>
                <a:cs typeface="Arial"/>
                <a:sym typeface="Arial"/>
              </a:rPr>
              <a:t>Afetten etkilenen insanların geçici olarak yaşadığı güvenli yerlerdir.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87972" lvl="0" marL="457200" rtl="0" algn="l">
              <a:spcBef>
                <a:spcPts val="0"/>
              </a:spcBef>
              <a:spcAft>
                <a:spcPts val="0"/>
              </a:spcAft>
              <a:buSzPct val="61111"/>
              <a:buFont typeface="Arial"/>
              <a:buChar char="●"/>
            </a:pPr>
            <a:r>
              <a:rPr lang="tr">
                <a:latin typeface="Arial"/>
                <a:ea typeface="Arial"/>
                <a:cs typeface="Arial"/>
                <a:sym typeface="Arial"/>
              </a:rPr>
              <a:t>Çadır veya konteynerlerden oluşur.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87972" lvl="0" marL="457200" rtl="0" algn="l">
              <a:spcBef>
                <a:spcPts val="0"/>
              </a:spcBef>
              <a:spcAft>
                <a:spcPts val="0"/>
              </a:spcAft>
              <a:buSzPct val="61111"/>
              <a:buFont typeface="Arial"/>
              <a:buChar char="●"/>
            </a:pPr>
            <a:r>
              <a:rPr lang="tr">
                <a:latin typeface="Arial"/>
                <a:ea typeface="Arial"/>
                <a:cs typeface="Arial"/>
                <a:sym typeface="Arial"/>
              </a:rPr>
              <a:t>İçinde su, yemek, tuvalet, sağlık hizmeti bulunur.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87972" lvl="0" marL="457200" rtl="0" algn="l">
              <a:spcBef>
                <a:spcPts val="0"/>
              </a:spcBef>
              <a:spcAft>
                <a:spcPts val="0"/>
              </a:spcAft>
              <a:buSzPct val="61111"/>
              <a:buFont typeface="Arial"/>
              <a:buChar char="●"/>
            </a:pPr>
            <a:r>
              <a:rPr lang="tr">
                <a:latin typeface="Arial"/>
                <a:ea typeface="Arial"/>
                <a:cs typeface="Arial"/>
                <a:sym typeface="Arial"/>
              </a:rPr>
              <a:t>Yaşlılar, çocuklar ve hastalar için özel düzenlemeler yapılır.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tr">
                <a:latin typeface="Arial"/>
                <a:ea typeface="Arial"/>
                <a:cs typeface="Arial"/>
                <a:sym typeface="Arial"/>
              </a:rPr>
              <a:t>👉 Bu alanlar bize güvende hissetmemiz ve temel ihtiyaçlarımızı karşılamamız için hazırlanır.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3" name="Google Shape;14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8200" y="3292777"/>
            <a:ext cx="2035800" cy="1850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5" title="güvenli gelecek projesi 2. saha.png"/>
          <p:cNvPicPr preferRelativeResize="0"/>
          <p:nvPr/>
        </p:nvPicPr>
        <p:blipFill rotWithShape="1">
          <a:blip r:embed="rId4">
            <a:alphaModFix/>
          </a:blip>
          <a:srcRect b="82995" l="3546" r="2140" t="1914"/>
          <a:stretch/>
        </p:blipFill>
        <p:spPr>
          <a:xfrm>
            <a:off x="2284856" y="4387487"/>
            <a:ext cx="3724250" cy="744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"/>
              <a:t>Toplanma Alanı Nedir?</a:t>
            </a:r>
            <a:endParaRPr/>
          </a:p>
        </p:txBody>
      </p:sp>
      <p:sp>
        <p:nvSpPr>
          <p:cNvPr id="65" name="Google Shape;65;p14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b="1" lang="tr" sz="1900">
                <a:latin typeface="Arial"/>
                <a:ea typeface="Arial"/>
                <a:cs typeface="Arial"/>
                <a:sym typeface="Arial"/>
              </a:rPr>
              <a:t>Toplanma alanları</a:t>
            </a:r>
            <a:r>
              <a:rPr lang="tr" sz="1900">
                <a:latin typeface="Arial"/>
                <a:ea typeface="Arial"/>
                <a:cs typeface="Arial"/>
                <a:sym typeface="Arial"/>
              </a:rPr>
              <a:t>, afet ve acil durumlar sonrasında geçici barınma merkezleri hazır olana kadar geçecek süre içerisinde yaşanacak paniği önlemek ve sağlıklı bilgi alışverişini sağlamak amacıyla halkın tehlikeli bölgeden uzaklaşarak toplanabileceği güvenli alanlardır. 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2600"/>
          </a:p>
        </p:txBody>
      </p:sp>
      <p:pic>
        <p:nvPicPr>
          <p:cNvPr id="66" name="Google Shape;66;p14" title="Ekran Resmi 2025-09-08 14.39.27.png"/>
          <p:cNvPicPr preferRelativeResize="0"/>
          <p:nvPr/>
        </p:nvPicPr>
        <p:blipFill rotWithShape="1">
          <a:blip r:embed="rId3">
            <a:alphaModFix/>
          </a:blip>
          <a:srcRect b="25555" l="68015" r="4099" t="46630"/>
          <a:stretch/>
        </p:blipFill>
        <p:spPr>
          <a:xfrm>
            <a:off x="2848699" y="2844625"/>
            <a:ext cx="3209201" cy="2081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 title="güvenli gelecek projesi 2. saha.png"/>
          <p:cNvPicPr preferRelativeResize="0"/>
          <p:nvPr/>
        </p:nvPicPr>
        <p:blipFill rotWithShape="1">
          <a:blip r:embed="rId4">
            <a:alphaModFix/>
          </a:blip>
          <a:srcRect b="82995" l="3546" r="2140" t="1914"/>
          <a:stretch/>
        </p:blipFill>
        <p:spPr>
          <a:xfrm>
            <a:off x="5419750" y="0"/>
            <a:ext cx="3724250" cy="744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/>
          <p:nvPr>
            <p:ph type="title"/>
          </p:nvPr>
        </p:nvSpPr>
        <p:spPr>
          <a:xfrm>
            <a:off x="202275" y="130400"/>
            <a:ext cx="4062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"/>
              <a:t>Toplanma Alanı Tabelası</a:t>
            </a:r>
            <a:endParaRPr/>
          </a:p>
        </p:txBody>
      </p:sp>
      <p:pic>
        <p:nvPicPr>
          <p:cNvPr id="73" name="Google Shape;73;p15"/>
          <p:cNvPicPr preferRelativeResize="0"/>
          <p:nvPr/>
        </p:nvPicPr>
        <p:blipFill rotWithShape="1">
          <a:blip r:embed="rId3">
            <a:alphaModFix/>
          </a:blip>
          <a:srcRect b="0" l="25081" r="25730" t="0"/>
          <a:stretch/>
        </p:blipFill>
        <p:spPr>
          <a:xfrm>
            <a:off x="370625" y="857950"/>
            <a:ext cx="2749700" cy="349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 rotWithShape="1">
          <a:blip r:embed="rId4">
            <a:alphaModFix/>
          </a:blip>
          <a:srcRect b="0" l="52920" r="718" t="0"/>
          <a:stretch/>
        </p:blipFill>
        <p:spPr>
          <a:xfrm>
            <a:off x="5441675" y="220687"/>
            <a:ext cx="3350676" cy="4818276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5" name="Google Shape;75;p15" title="güvenli gelecek projesi 2. saha.png"/>
          <p:cNvPicPr preferRelativeResize="0"/>
          <p:nvPr/>
        </p:nvPicPr>
        <p:blipFill rotWithShape="1">
          <a:blip r:embed="rId5">
            <a:alphaModFix/>
          </a:blip>
          <a:srcRect b="82995" l="3546" r="2140" t="1914"/>
          <a:stretch/>
        </p:blipFill>
        <p:spPr>
          <a:xfrm>
            <a:off x="60375" y="4350800"/>
            <a:ext cx="3724250" cy="744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/>
              <a:t>Toplanma Alanı Seçim Kriterleri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6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54777"/>
              <a:buFont typeface="Arial"/>
              <a:buNone/>
            </a:pPr>
            <a:r>
              <a:rPr lang="tr" sz="2008">
                <a:latin typeface="Arial"/>
                <a:ea typeface="Arial"/>
                <a:cs typeface="Arial"/>
                <a:sym typeface="Arial"/>
              </a:rPr>
              <a:t>AFAD ve ilgili kurumlar, bu alanları belirlerken şu kriterleri dikkate alır:</a:t>
            </a:r>
            <a:endParaRPr sz="2008">
              <a:latin typeface="Arial"/>
              <a:ea typeface="Arial"/>
              <a:cs typeface="Arial"/>
              <a:sym typeface="Arial"/>
            </a:endParaRPr>
          </a:p>
          <a:p>
            <a:pPr indent="-346551" lvl="0" marL="457200" rtl="0" algn="l">
              <a:spcBef>
                <a:spcPts val="1200"/>
              </a:spcBef>
              <a:spcAft>
                <a:spcPts val="0"/>
              </a:spcAft>
              <a:buSzPct val="100000"/>
              <a:buFont typeface="Arial"/>
              <a:buChar char="●"/>
            </a:pPr>
            <a:r>
              <a:rPr b="1" lang="tr" sz="2008">
                <a:latin typeface="Arial"/>
                <a:ea typeface="Arial"/>
                <a:cs typeface="Arial"/>
                <a:sym typeface="Arial"/>
              </a:rPr>
              <a:t>Yaygın ve erişilebilir</a:t>
            </a:r>
            <a:r>
              <a:rPr lang="tr" sz="2008">
                <a:latin typeface="Arial"/>
                <a:ea typeface="Arial"/>
                <a:cs typeface="Arial"/>
                <a:sym typeface="Arial"/>
              </a:rPr>
              <a:t>: Her mahallede, yürüme mesafesinde olmalıdır (örneğin, 0–500 m içinde).</a:t>
            </a:r>
            <a:endParaRPr sz="2008" u="sng">
              <a:solidFill>
                <a:schemeClr val="hlink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6551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●"/>
            </a:pPr>
            <a:r>
              <a:rPr b="1" lang="tr" sz="2008">
                <a:latin typeface="Arial"/>
                <a:ea typeface="Arial"/>
                <a:cs typeface="Arial"/>
                <a:sym typeface="Arial"/>
              </a:rPr>
              <a:t>Kolay tahliye edilebilir</a:t>
            </a:r>
            <a:r>
              <a:rPr lang="tr" sz="2008">
                <a:latin typeface="Arial"/>
                <a:ea typeface="Arial"/>
                <a:cs typeface="Arial"/>
                <a:sym typeface="Arial"/>
              </a:rPr>
              <a:t>: Geniş ve ana yollara yakın olmalıdır.</a:t>
            </a:r>
            <a:endParaRPr sz="2008" u="sng">
              <a:solidFill>
                <a:schemeClr val="hlink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6551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●"/>
            </a:pPr>
            <a:r>
              <a:rPr b="1" lang="tr" sz="2008">
                <a:latin typeface="Arial"/>
                <a:ea typeface="Arial"/>
                <a:cs typeface="Arial"/>
                <a:sym typeface="Arial"/>
              </a:rPr>
              <a:t>Güvenli ve düz araziler</a:t>
            </a:r>
            <a:r>
              <a:rPr lang="tr" sz="2008">
                <a:latin typeface="Arial"/>
                <a:ea typeface="Arial"/>
                <a:cs typeface="Arial"/>
                <a:sym typeface="Arial"/>
              </a:rPr>
              <a:t>: Yapısal tehlikelere uzak, engebesiz alanlar olmalıdır.</a:t>
            </a:r>
            <a:endParaRPr sz="2008" u="sng">
              <a:solidFill>
                <a:schemeClr val="hlink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6551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●"/>
            </a:pPr>
            <a:r>
              <a:rPr b="1" lang="tr" sz="2008">
                <a:latin typeface="Arial"/>
                <a:ea typeface="Arial"/>
                <a:cs typeface="Arial"/>
                <a:sym typeface="Arial"/>
              </a:rPr>
              <a:t>Temel ihtiyaçlara yakın</a:t>
            </a:r>
            <a:r>
              <a:rPr lang="tr" sz="2008">
                <a:latin typeface="Arial"/>
                <a:ea typeface="Arial"/>
                <a:cs typeface="Arial"/>
                <a:sym typeface="Arial"/>
              </a:rPr>
              <a:t>: Elektrik, su ve tuvalet gibi altyapılara yakın yerler seçilir.</a:t>
            </a:r>
            <a:endParaRPr sz="2008" u="sng">
              <a:solidFill>
                <a:schemeClr val="hlink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6551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●"/>
            </a:pPr>
            <a:r>
              <a:rPr b="1" lang="tr" sz="2008">
                <a:latin typeface="Arial"/>
                <a:ea typeface="Arial"/>
                <a:cs typeface="Arial"/>
                <a:sym typeface="Arial"/>
              </a:rPr>
              <a:t>Engelli ve yaşlı erişimi</a:t>
            </a:r>
            <a:r>
              <a:rPr lang="tr" sz="2008">
                <a:latin typeface="Arial"/>
                <a:ea typeface="Arial"/>
                <a:cs typeface="Arial"/>
                <a:sym typeface="Arial"/>
              </a:rPr>
              <a:t>: Herkesin kolay ulaşabileceği şekilde planlanır.</a:t>
            </a:r>
            <a:endParaRPr sz="2008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3000">
              <a:highlight>
                <a:schemeClr val="dk1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82" name="Google Shape;82;p16" title="güvenli gelecek projesi 2. saha.png"/>
          <p:cNvPicPr preferRelativeResize="0"/>
          <p:nvPr/>
        </p:nvPicPr>
        <p:blipFill rotWithShape="1">
          <a:blip r:embed="rId3">
            <a:alphaModFix/>
          </a:blip>
          <a:srcRect b="82995" l="3546" r="2140" t="1914"/>
          <a:stretch/>
        </p:blipFill>
        <p:spPr>
          <a:xfrm>
            <a:off x="2466050" y="4398650"/>
            <a:ext cx="3724250" cy="744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"/>
              <a:t>Sakarya</a:t>
            </a:r>
            <a:r>
              <a:rPr lang="tr"/>
              <a:t>’da Toplanma Alanları</a:t>
            </a:r>
            <a:endParaRPr b="1" sz="13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7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tr">
                <a:latin typeface="Arial"/>
                <a:ea typeface="Arial"/>
                <a:cs typeface="Arial"/>
                <a:sym typeface="Arial"/>
              </a:rPr>
              <a:t>Sakarya genelinde toplam 702 toplanma alanı bulunmaktadır. Bunlar AFAD ve yerel yönetim </a:t>
            </a:r>
            <a:r>
              <a:rPr lang="tr">
                <a:latin typeface="Arial"/>
                <a:ea typeface="Arial"/>
                <a:cs typeface="Arial"/>
                <a:sym typeface="Arial"/>
              </a:rPr>
              <a:t>işbirliği ile</a:t>
            </a:r>
            <a:r>
              <a:rPr lang="tr">
                <a:latin typeface="Arial"/>
                <a:ea typeface="Arial"/>
                <a:cs typeface="Arial"/>
                <a:sym typeface="Arial"/>
              </a:rPr>
              <a:t> belirlenmiş güvenli alanlardır.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3900">
              <a:highlight>
                <a:schemeClr val="dk1"/>
              </a:highlight>
            </a:endParaRPr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1900" y="2640325"/>
            <a:ext cx="4287501" cy="241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 title="güvenli gelecek projesi 2. saha.png"/>
          <p:cNvPicPr preferRelativeResize="0"/>
          <p:nvPr/>
        </p:nvPicPr>
        <p:blipFill rotWithShape="1">
          <a:blip r:embed="rId4">
            <a:alphaModFix/>
          </a:blip>
          <a:srcRect b="82995" l="3546" r="2140" t="1914"/>
          <a:stretch/>
        </p:blipFill>
        <p:spPr>
          <a:xfrm>
            <a:off x="5419750" y="0"/>
            <a:ext cx="3724250" cy="744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"/>
              <a:t>e-Devlet’ten Toplanma Alanını Bul!</a:t>
            </a:r>
            <a:endParaRPr/>
          </a:p>
        </p:txBody>
      </p:sp>
      <p:sp>
        <p:nvSpPr>
          <p:cNvPr id="96" name="Google Shape;96;p18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 b="1" sz="22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tr" sz="1600">
                <a:latin typeface="Arial"/>
                <a:ea typeface="Arial"/>
                <a:cs typeface="Arial"/>
                <a:sym typeface="Arial"/>
              </a:rPr>
              <a:t>1️⃣ Bilgisayar, tablet ya da telefondan </a:t>
            </a:r>
            <a:r>
              <a:rPr b="1" lang="tr" sz="1600">
                <a:latin typeface="Arial"/>
                <a:ea typeface="Arial"/>
                <a:cs typeface="Arial"/>
                <a:sym typeface="Arial"/>
              </a:rPr>
              <a:t>www.turkiye.gov.tr</a:t>
            </a:r>
            <a:r>
              <a:rPr lang="tr" sz="1600">
                <a:latin typeface="Arial"/>
                <a:ea typeface="Arial"/>
                <a:cs typeface="Arial"/>
                <a:sym typeface="Arial"/>
              </a:rPr>
              <a:t> adresine girilir.</a:t>
            </a:r>
            <a:br>
              <a:rPr lang="tr" sz="1600">
                <a:latin typeface="Arial"/>
                <a:ea typeface="Arial"/>
                <a:cs typeface="Arial"/>
                <a:sym typeface="Arial"/>
              </a:rPr>
            </a:br>
            <a:r>
              <a:rPr lang="tr" sz="1600">
                <a:latin typeface="Arial"/>
                <a:ea typeface="Arial"/>
                <a:cs typeface="Arial"/>
                <a:sym typeface="Arial"/>
              </a:rPr>
              <a:t>2️⃣ Arama kutusuna </a:t>
            </a:r>
            <a:r>
              <a:rPr b="1" lang="tr" sz="1600">
                <a:latin typeface="Arial"/>
                <a:ea typeface="Arial"/>
                <a:cs typeface="Arial"/>
                <a:sym typeface="Arial"/>
              </a:rPr>
              <a:t>“Toplanma Alanı Sorgulama”</a:t>
            </a:r>
            <a:r>
              <a:rPr lang="tr" sz="1600">
                <a:latin typeface="Arial"/>
                <a:ea typeface="Arial"/>
                <a:cs typeface="Arial"/>
                <a:sym typeface="Arial"/>
              </a:rPr>
              <a:t> yazılır.</a:t>
            </a:r>
            <a:br>
              <a:rPr lang="tr" sz="1600">
                <a:latin typeface="Arial"/>
                <a:ea typeface="Arial"/>
                <a:cs typeface="Arial"/>
                <a:sym typeface="Arial"/>
              </a:rPr>
            </a:br>
            <a:r>
              <a:rPr lang="tr" sz="1600">
                <a:latin typeface="Arial"/>
                <a:ea typeface="Arial"/>
                <a:cs typeface="Arial"/>
                <a:sym typeface="Arial"/>
              </a:rPr>
              <a:t>3️⃣ Açılan sayfada bulunduğunuz il, ilçe ve mahalle seçilir.</a:t>
            </a:r>
            <a:br>
              <a:rPr lang="tr" sz="1600">
                <a:latin typeface="Arial"/>
                <a:ea typeface="Arial"/>
                <a:cs typeface="Arial"/>
                <a:sym typeface="Arial"/>
              </a:rPr>
            </a:br>
            <a:r>
              <a:rPr lang="tr" sz="1600">
                <a:latin typeface="Arial"/>
                <a:ea typeface="Arial"/>
                <a:cs typeface="Arial"/>
                <a:sym typeface="Arial"/>
              </a:rPr>
              <a:t>4️⃣ Harita üzerinde </a:t>
            </a:r>
            <a:r>
              <a:rPr b="1" lang="tr" sz="1600">
                <a:latin typeface="Arial"/>
                <a:ea typeface="Arial"/>
                <a:cs typeface="Arial"/>
                <a:sym typeface="Arial"/>
              </a:rPr>
              <a:t>size en yakın güvenli toplanma alanı</a:t>
            </a:r>
            <a:r>
              <a:rPr lang="tr" sz="1600">
                <a:latin typeface="Arial"/>
                <a:ea typeface="Arial"/>
                <a:cs typeface="Arial"/>
                <a:sym typeface="Arial"/>
              </a:rPr>
              <a:t> görünür.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tr" sz="1600">
                <a:latin typeface="Arial"/>
                <a:ea typeface="Arial"/>
                <a:cs typeface="Arial"/>
                <a:sym typeface="Arial"/>
              </a:rPr>
              <a:t>Not:</a:t>
            </a:r>
            <a:r>
              <a:rPr lang="tr" sz="1600">
                <a:latin typeface="Arial"/>
                <a:ea typeface="Arial"/>
                <a:cs typeface="Arial"/>
                <a:sym typeface="Arial"/>
              </a:rPr>
              <a:t> Bu işlemi bir yetişkinle birlikte yapmanız gerekir.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descr="Turkiye.gov.tr webpage on the browser (Sağlayıcı: Getty Images)" id="97" name="Google Shape;9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15951" y="3337575"/>
            <a:ext cx="2713523" cy="1805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8" title="güvenli gelecek projesi 2. saha.png"/>
          <p:cNvPicPr preferRelativeResize="0"/>
          <p:nvPr/>
        </p:nvPicPr>
        <p:blipFill rotWithShape="1">
          <a:blip r:embed="rId4">
            <a:alphaModFix/>
          </a:blip>
          <a:srcRect b="82995" l="3546" r="2140" t="1914"/>
          <a:stretch/>
        </p:blipFill>
        <p:spPr>
          <a:xfrm>
            <a:off x="2174150" y="4398650"/>
            <a:ext cx="3724250" cy="744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6D7A8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/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tr"/>
              <a:t>Örnek Toplanma Alanları</a:t>
            </a:r>
            <a:endParaRPr/>
          </a:p>
        </p:txBody>
      </p:sp>
      <p:pic>
        <p:nvPicPr>
          <p:cNvPr id="104" name="Google Shape;104;p19" title="güvenli gelecek projesi 2. saha.png"/>
          <p:cNvPicPr preferRelativeResize="0"/>
          <p:nvPr/>
        </p:nvPicPr>
        <p:blipFill rotWithShape="1">
          <a:blip r:embed="rId3">
            <a:alphaModFix/>
          </a:blip>
          <a:srcRect b="82995" l="3546" r="2140" t="1914"/>
          <a:stretch/>
        </p:blipFill>
        <p:spPr>
          <a:xfrm>
            <a:off x="2466050" y="211375"/>
            <a:ext cx="3724250" cy="744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4005" y="328125"/>
            <a:ext cx="6181945" cy="400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0" title="güvenli gelecek projesi 2. saha.png"/>
          <p:cNvPicPr preferRelativeResize="0"/>
          <p:nvPr/>
        </p:nvPicPr>
        <p:blipFill rotWithShape="1">
          <a:blip r:embed="rId4">
            <a:alphaModFix/>
          </a:blip>
          <a:srcRect b="82995" l="3546" r="2140" t="1914"/>
          <a:stretch/>
        </p:blipFill>
        <p:spPr>
          <a:xfrm>
            <a:off x="2284856" y="4387487"/>
            <a:ext cx="3724250" cy="744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1"/>
          <p:cNvPicPr preferRelativeResize="0"/>
          <p:nvPr/>
        </p:nvPicPr>
        <p:blipFill rotWithShape="1">
          <a:blip r:embed="rId3">
            <a:alphaModFix/>
          </a:blip>
          <a:srcRect b="0" l="-1610" r="1610" t="0"/>
          <a:stretch/>
        </p:blipFill>
        <p:spPr>
          <a:xfrm>
            <a:off x="1131687" y="0"/>
            <a:ext cx="6272189" cy="418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1" title="güvenli gelecek projesi 2. saha.png"/>
          <p:cNvPicPr preferRelativeResize="0"/>
          <p:nvPr/>
        </p:nvPicPr>
        <p:blipFill rotWithShape="1">
          <a:blip r:embed="rId4">
            <a:alphaModFix/>
          </a:blip>
          <a:srcRect b="82995" l="3546" r="2140" t="1914"/>
          <a:stretch/>
        </p:blipFill>
        <p:spPr>
          <a:xfrm>
            <a:off x="2284856" y="4387487"/>
            <a:ext cx="3724250" cy="744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1AFD1"/>
      </a:accent4>
      <a:accent5>
        <a:srgbClr val="0F9D58"/>
      </a:accent5>
      <a:accent6>
        <a:srgbClr val="9C27B0"/>
      </a:accent6>
      <a:hlink>
        <a:srgbClr val="0F9D58"/>
      </a:hlink>
      <a:folHlink>
        <a:srgbClr val="0F9D5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